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74" r:id="rId2"/>
    <p:sldId id="486" r:id="rId3"/>
    <p:sldId id="587" r:id="rId4"/>
    <p:sldId id="588" r:id="rId5"/>
    <p:sldId id="589" r:id="rId6"/>
    <p:sldId id="590" r:id="rId7"/>
    <p:sldId id="591" r:id="rId8"/>
    <p:sldId id="592" r:id="rId9"/>
    <p:sldId id="593" r:id="rId10"/>
    <p:sldId id="594" r:id="rId11"/>
    <p:sldId id="595" r:id="rId12"/>
    <p:sldId id="596" r:id="rId13"/>
    <p:sldId id="597" r:id="rId14"/>
    <p:sldId id="598" r:id="rId15"/>
    <p:sldId id="599" r:id="rId16"/>
    <p:sldId id="270" r:id="rId17"/>
    <p:sldId id="287" r:id="rId18"/>
    <p:sldId id="268" r:id="rId19"/>
    <p:sldId id="600" r:id="rId20"/>
  </p:sldIdLst>
  <p:sldSz cx="9144000" cy="5143500" type="screen16x9"/>
  <p:notesSz cx="6858000" cy="9144000"/>
  <p:embeddedFontLst>
    <p:embeddedFont>
      <p:font typeface="Arial Black" panose="020B0A04020102020204" pitchFamily="34" charset="0"/>
      <p:regular r:id="rId22"/>
      <p:bold r:id="rId23"/>
    </p:embeddedFont>
    <p:embeddedFont>
      <p:font typeface="Helvetica Neue" panose="020B0604020202020204" charset="0"/>
      <p:regular r:id="rId24"/>
      <p:bold r:id="rId25"/>
      <p:italic r:id="rId26"/>
      <p:boldItalic r:id="rId27"/>
    </p:embeddedFont>
    <p:embeddedFont>
      <p:font typeface="Helvetica Neue Light" panose="020B0604020202020204" charset="0"/>
      <p:regular r:id="rId28"/>
      <p:bold r:id="rId29"/>
      <p:italic r:id="rId30"/>
      <p:boldItalic r:id="rId31"/>
    </p:embeddedFont>
    <p:embeddedFont>
      <p:font typeface="Proxima Nova" panose="020B0604020202020204" charset="0"/>
      <p:regular r:id="rId32"/>
      <p:bold r:id="rId33"/>
      <p:italic r:id="rId34"/>
      <p:boldItalic r:id="rId35"/>
    </p:embeddedFont>
    <p:embeddedFont>
      <p:font typeface="Proxima Nova Rg" panose="0200050603000002000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181">
          <p15:clr>
            <a:srgbClr val="A4A3A4"/>
          </p15:clr>
        </p15:guide>
        <p15:guide id="2" orient="horz" pos="2754" userDrawn="1">
          <p15:clr>
            <a:srgbClr val="A4A3A4"/>
          </p15:clr>
        </p15:guide>
        <p15:guide id="3" pos="4468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orient="horz" pos="1529">
          <p15:clr>
            <a:srgbClr val="A4A3A4"/>
          </p15:clr>
        </p15:guide>
        <p15:guide id="6" pos="5556">
          <p15:clr>
            <a:srgbClr val="A4A3A4"/>
          </p15:clr>
        </p15:guide>
        <p15:guide id="7" pos="1723">
          <p15:clr>
            <a:srgbClr val="A4A3A4"/>
          </p15:clr>
        </p15:guide>
        <p15:guide id="8" orient="horz" pos="2051">
          <p15:clr>
            <a:srgbClr val="A4A3A4"/>
          </p15:clr>
        </p15:guide>
        <p15:guide id="9" pos="3107">
          <p15:clr>
            <a:srgbClr val="A4A3A4"/>
          </p15:clr>
        </p15:guide>
        <p15:guide id="10" orient="horz" pos="373">
          <p15:clr>
            <a:srgbClr val="A4A3A4"/>
          </p15:clr>
        </p15:guide>
        <p15:guide id="11" orient="horz" pos="259">
          <p15:clr>
            <a:srgbClr val="A4A3A4"/>
          </p15:clr>
        </p15:guide>
        <p15:guide id="12" orient="horz" pos="894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0" roundtripDataSignature="AMtx7micDQQR24KtZK3qFFQIHE0731Xr+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17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51"/>
    <p:restoredTop sz="86727" autoAdjust="0"/>
  </p:normalViewPr>
  <p:slideViewPr>
    <p:cSldViewPr snapToGrid="0">
      <p:cViewPr varScale="1">
        <p:scale>
          <a:sx n="126" d="100"/>
          <a:sy n="126" d="100"/>
        </p:scale>
        <p:origin x="1542" y="126"/>
      </p:cViewPr>
      <p:guideLst>
        <p:guide pos="181"/>
        <p:guide orient="horz" pos="2754"/>
        <p:guide pos="4468"/>
        <p:guide pos="2880"/>
        <p:guide orient="horz" pos="1529"/>
        <p:guide pos="5556"/>
        <p:guide pos="1723"/>
        <p:guide orient="horz" pos="2051"/>
        <p:guide pos="3107"/>
        <p:guide orient="horz" pos="373"/>
        <p:guide orient="horz" pos="259"/>
        <p:guide orient="horz" pos="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7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7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9" name="Google Shape;79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baseline="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0BBFE-7A85-B0F2-FB34-99E06E829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F353935-CE64-6127-9040-423EACA66E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5AD4FCB-5DE0-BCF2-BE8A-20D7EAB30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ru-RU" sz="9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52DB3A5-25F6-5401-3299-CB5262E9DF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788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7B4EF-01D0-B1DA-F2CE-42E9070E5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1A8717F-558D-6015-8923-85E48401DD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BE6D64C-7A98-FF39-57B9-26A428327C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DE8B1A-AE2F-095A-4FC7-8B06603DC1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349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8C67F-D812-EE5E-FF9C-8D83BB86C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E1910FC-E269-4862-6C13-ABBE0A1F5F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93CBEEE3-0FC9-4801-C7AC-800FA813A3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19AF21B-4518-46EC-1A62-4E0D7B3A3A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034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E69CA-810B-B892-2EA7-A63488AE9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8C840A6-2168-C634-F19B-5C00238F79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D8E294B-7CBA-7D97-9C7E-F36180916B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ru-RU" sz="9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9A46B5-2CC7-BD8A-36C0-84A052F294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557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F9C63-B81E-7F8F-405A-4E9D2716C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2A9999F-8D79-D740-3EE2-A02D0051F9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D26B2DE-6350-E8F3-4850-F64D651567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ru-RU" sz="9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7EF19DC-4C40-2EE6-EB3D-502E0F4F18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5515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789E8-D4BB-1FEC-1A14-DF8FB1309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81625B0-4992-8A93-2014-4177226712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AD5CA9D-B1C0-A182-624D-E220FF699A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ru-RU" sz="9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98FD633-B70E-4E6C-5BA4-F48921FC44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6977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>
          <a:extLst>
            <a:ext uri="{FF2B5EF4-FFF2-40B4-BE49-F238E27FC236}">
              <a16:creationId xmlns:a16="http://schemas.microsoft.com/office/drawing/2014/main" id="{22725847-E363-D75A-4C12-9E0108C21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4:notes">
            <a:extLst>
              <a:ext uri="{FF2B5EF4-FFF2-40B4-BE49-F238E27FC236}">
                <a16:creationId xmlns:a16="http://schemas.microsoft.com/office/drawing/2014/main" id="{83EB33E2-E4F1-3B47-6ED9-9AE33169D2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54:notes">
            <a:extLst>
              <a:ext uri="{FF2B5EF4-FFF2-40B4-BE49-F238E27FC236}">
                <a16:creationId xmlns:a16="http://schemas.microsoft.com/office/drawing/2014/main" id="{5759002F-3263-6464-ACE2-ED0DB0D2A03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080448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9" name="Google Shape;199;p5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>
          <a:extLst>
            <a:ext uri="{FF2B5EF4-FFF2-40B4-BE49-F238E27FC236}">
              <a16:creationId xmlns:a16="http://schemas.microsoft.com/office/drawing/2014/main" id="{46DE9972-D8B7-B19F-1876-D9BC25397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7:notes">
            <a:extLst>
              <a:ext uri="{FF2B5EF4-FFF2-40B4-BE49-F238E27FC236}">
                <a16:creationId xmlns:a16="http://schemas.microsoft.com/office/drawing/2014/main" id="{7EEAF632-1CA7-F5E2-197A-F49F03169A5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8" name="Google Shape;228;p27:notes">
            <a:extLst>
              <a:ext uri="{FF2B5EF4-FFF2-40B4-BE49-F238E27FC236}">
                <a16:creationId xmlns:a16="http://schemas.microsoft.com/office/drawing/2014/main" id="{216CFF18-411C-6E4A-7DAF-5C8F560BF2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728490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1F228-2152-B862-9115-E1E6780B2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2BC796B-A42C-4CE4-9718-D5AFE623E0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B4CC052-74B4-5226-8883-F26063AC15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6596845-81B3-1EA7-52CA-1039FEB077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783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F3589-6953-3D0F-86AF-1A553CD6E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68A1113-F2AF-9ACE-19A9-591B954AF9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65D7B4F-1F7A-16BE-8E4E-DBC22A4D9A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6613CE7-2ABB-CAC1-2E6E-A7CFB964D3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154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18928D-F7F1-25F2-51E2-31CCC10D6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CDA5A89-F101-AD59-03D1-082FF393F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34FE69B-0476-624B-DCB4-9D98425C26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73CAB8-A3C4-DF6C-884B-30DAB95E21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419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A4305-2839-871D-FDAA-EC06AD786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D8C200E-3DF9-598F-A52A-38ACA84A08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390313B-6EBE-72D7-5274-646771E7A1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4321F19-AE20-83C0-D891-2B69EC0A70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487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BF628-C109-A833-990C-8DA5D3231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83EC28D-102A-6E21-286B-FD1572C297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62A0538-EB67-4A0D-1873-960EA8B9C6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A93E642-56C0-B465-156C-DF9181AED4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59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E943D-1A68-B532-862F-4B3111CAF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76C8837-DB04-C89E-61D8-DDA464DFCA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BDAE3AB-7FF8-FB8C-713B-52AEBADF61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2AAD923-F238-A751-31F5-BA49ECCE71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611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1FD66-F7CA-99BA-B0D2-561652E9E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CDFF6D0-C16A-5368-0620-76E9540047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B95A7EE-4ACC-2447-6473-219F60FC8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450AA2E-7533-297A-7515-51C8C37D50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596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A21E8-7882-ADEE-DBA5-65FEE31BD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63BC5C1-BC8B-E868-8688-CC845476DE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0240B47-A78E-6CF1-596D-9E7253E061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ru-RU" sz="9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C056A09-7980-F39F-03D9-B24E807232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6BAED6-C9D8-434B-8499-814E43F61EB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582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подзаголовок">
  <p:cSld name="Заголовок и подзаголовок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3F28BE-6996-4EEC-7FD0-940ADF958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673929"/>
            <a:ext cx="6212541" cy="44689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1A53CB-7305-ACEB-2C6A-A30241780D1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27646" y="170953"/>
            <a:ext cx="879982" cy="382422"/>
          </a:xfrm>
          <a:prstGeom prst="rect">
            <a:avLst/>
          </a:prstGeom>
        </p:spPr>
      </p:pic>
      <p:pic>
        <p:nvPicPr>
          <p:cNvPr id="17" name="Google Shape;17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90523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2159659" cy="1902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04"/>
            <a:ext cx="2159659" cy="1902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560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Заголовок — по центру">
  <p:cSld name="4_Заголовок — по центру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93" y="-1414"/>
            <a:ext cx="9146514" cy="5144914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41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0" name="Google Shape;70;p41"/>
          <p:cNvSpPr txBox="1">
            <a:spLocks noGrp="1"/>
          </p:cNvSpPr>
          <p:nvPr>
            <p:ph type="title"/>
          </p:nvPr>
        </p:nvSpPr>
        <p:spPr>
          <a:xfrm>
            <a:off x="633413" y="2059259"/>
            <a:ext cx="3306686" cy="385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1" name="Google Shape;71;p41"/>
          <p:cNvSpPr txBox="1">
            <a:spLocks noGrp="1"/>
          </p:cNvSpPr>
          <p:nvPr>
            <p:ph type="body" idx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ункты">
  <p:cSld name="Заголовок и пункты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2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4" name="Google Shape;74;p42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571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162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5" name="Google Shape;75;p42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">
  <p:cSld name="Пустой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1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0359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81">
          <p15:clr>
            <a:srgbClr val="FBAE40"/>
          </p15:clr>
        </p15:guide>
        <p15:guide id="3" orient="horz" pos="311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;p31">
            <a:extLst>
              <a:ext uri="{FF2B5EF4-FFF2-40B4-BE49-F238E27FC236}">
                <a16:creationId xmlns:a16="http://schemas.microsoft.com/office/drawing/2014/main" id="{752C3F9F-3D72-7B98-6BB5-77C45A55B04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10833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и пункты">
  <p:cSld name="1_Заголовок и пункты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;p31">
            <a:extLst>
              <a:ext uri="{FF2B5EF4-FFF2-40B4-BE49-F238E27FC236}">
                <a16:creationId xmlns:a16="http://schemas.microsoft.com/office/drawing/2014/main" id="{87D8F4F3-513F-21F2-5F47-AE2E3C6F2E9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итульный слайд">
  <p:cSld name="1_Титульный слайд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3"/>
          <p:cNvSpPr/>
          <p:nvPr/>
        </p:nvSpPr>
        <p:spPr>
          <a:xfrm>
            <a:off x="0" y="628699"/>
            <a:ext cx="9144000" cy="4176000"/>
          </a:xfrm>
          <a:prstGeom prst="rect">
            <a:avLst/>
          </a:prstGeom>
          <a:solidFill>
            <a:srgbClr val="0F9485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" name="Google Shape;28;p33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9" name="Google Shape;29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17595" y="280146"/>
            <a:ext cx="683387" cy="1702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33"/>
          <p:cNvCxnSpPr/>
          <p:nvPr/>
        </p:nvCxnSpPr>
        <p:spPr>
          <a:xfrm>
            <a:off x="628650" y="617174"/>
            <a:ext cx="788551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1" name="Google Shape;3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Заголовок — по центру">
  <p:cSld name="1_Заголовок — по центру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4068" y="2393"/>
            <a:ext cx="9158067" cy="5151413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34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" name="Google Shape;35;p34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6" name="Google Shape;36;p34"/>
          <p:cNvSpPr txBox="1">
            <a:spLocks noGrp="1"/>
          </p:cNvSpPr>
          <p:nvPr>
            <p:ph type="body" idx="1"/>
          </p:nvPr>
        </p:nvSpPr>
        <p:spPr>
          <a:xfrm>
            <a:off x="633415" y="1181100"/>
            <a:ext cx="3823249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7" name="Google Shape;37;p34"/>
          <p:cNvSpPr>
            <a:spLocks noGrp="1"/>
          </p:cNvSpPr>
          <p:nvPr>
            <p:ph type="pic" idx="2"/>
          </p:nvPr>
        </p:nvSpPr>
        <p:spPr>
          <a:xfrm>
            <a:off x="4651375" y="1181100"/>
            <a:ext cx="3863975" cy="3962400"/>
          </a:xfrm>
          <a:prstGeom prst="rect">
            <a:avLst/>
          </a:prstGeom>
          <a:noFill/>
          <a:ln>
            <a:noFill/>
          </a:ln>
        </p:spPr>
      </p:sp>
      <p:pic>
        <p:nvPicPr>
          <p:cNvPr id="38" name="Google Shape;38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Заголовок — по центру">
  <p:cSld name="2_Заголовок — по центру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807" y="-699"/>
            <a:ext cx="9146807" cy="5145078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35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2" name="Google Shape;42;p35"/>
          <p:cNvSpPr txBox="1">
            <a:spLocks noGrp="1"/>
          </p:cNvSpPr>
          <p:nvPr>
            <p:ph type="title"/>
          </p:nvPr>
        </p:nvSpPr>
        <p:spPr>
          <a:xfrm>
            <a:off x="633412" y="2758094"/>
            <a:ext cx="5410549" cy="868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"/>
              <a:buNone/>
              <a:defRPr sz="2400" b="1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body" idx="1"/>
          </p:nvPr>
        </p:nvSpPr>
        <p:spPr>
          <a:xfrm>
            <a:off x="633412" y="3798916"/>
            <a:ext cx="5410549" cy="868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Фото — горизонтально">
  <p:cSld name="1_Фото — горизонтально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36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7" name="Google Shape;47;p36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8" name="Google Shape;48;p36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49" name="Google Shape;49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Фото — горизонтально">
  <p:cSld name="2_Фото — горизонтально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37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3" name="Google Shape;53;p37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 Black"/>
              <a:buNone/>
              <a:defRPr sz="2000" b="1" i="0" u="none" strike="noStrike" cap="none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4" name="Google Shape;54;p37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97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55" name="Google Shape;55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Фото — горизонтально">
  <p:cSld name="4_Фото — горизонтально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39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9" name="Google Shape;59;p39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0" name="Google Shape;60;p39"/>
          <p:cNvSpPr txBox="1">
            <a:spLocks noGrp="1"/>
          </p:cNvSpPr>
          <p:nvPr>
            <p:ph type="body" idx="1"/>
          </p:nvPr>
        </p:nvSpPr>
        <p:spPr>
          <a:xfrm>
            <a:off x="633412" y="1028184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61" name="Google Shape;61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Заголовок — по центру">
  <p:cSld name="3_Заголовок — по центру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92" y="-7734"/>
            <a:ext cx="9142608" cy="515541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40"/>
          <p:cNvSpPr txBox="1">
            <a:spLocks noGrp="1"/>
          </p:cNvSpPr>
          <p:nvPr>
            <p:ph type="sldNum" idx="1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5" name="Google Shape;65;p40"/>
          <p:cNvSpPr txBox="1">
            <a:spLocks noGrp="1"/>
          </p:cNvSpPr>
          <p:nvPr>
            <p:ph type="title"/>
          </p:nvPr>
        </p:nvSpPr>
        <p:spPr>
          <a:xfrm>
            <a:off x="633413" y="1941566"/>
            <a:ext cx="3306686" cy="563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18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378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6" name="Google Shape;66;p40"/>
          <p:cNvSpPr txBox="1">
            <a:spLocks noGrp="1"/>
          </p:cNvSpPr>
          <p:nvPr>
            <p:ph type="body" idx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1828800" marR="0" lvl="3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2286000" marR="0" lvl="4" indent="-3238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2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2743200" marR="0" lvl="5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7919" algn="l" rtl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1754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2A17264-FBDD-97A9-1234-D94445582B4B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47462" y="187429"/>
            <a:ext cx="879982" cy="382422"/>
          </a:xfrm>
          <a:prstGeom prst="rect">
            <a:avLst/>
          </a:prstGeom>
        </p:spPr>
      </p:pic>
      <p:sp>
        <p:nvSpPr>
          <p:cNvPr id="6" name="Google Shape;6;p29"/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  <p:cxnSp>
        <p:nvCxnSpPr>
          <p:cNvPr id="7" name="Google Shape;7;p29"/>
          <p:cNvCxnSpPr/>
          <p:nvPr/>
        </p:nvCxnSpPr>
        <p:spPr>
          <a:xfrm>
            <a:off x="247462" y="648100"/>
            <a:ext cx="818025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" name="Google Shape;9;p29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510339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Google Shape;10;p29"/>
          <p:cNvCxnSpPr/>
          <p:nvPr/>
        </p:nvCxnSpPr>
        <p:spPr>
          <a:xfrm>
            <a:off x="247462" y="4803775"/>
            <a:ext cx="8580205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" name="Google Shape;11;p29"/>
          <p:cNvSpPr txBox="1"/>
          <p:nvPr/>
        </p:nvSpPr>
        <p:spPr>
          <a:xfrm>
            <a:off x="3323738" y="4825260"/>
            <a:ext cx="5221197" cy="31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CBF"/>
              </a:buClr>
              <a:buSzPts val="1400"/>
              <a:buFont typeface="Arial"/>
              <a:buNone/>
            </a:pPr>
            <a:r>
              <a:rPr lang="ru-RU" sz="1000" b="0" i="0" u="none" strike="noStrike" cap="none" dirty="0">
                <a:solidFill>
                  <a:srgbClr val="B9BCBF"/>
                </a:solidFill>
                <a:latin typeface="Arial"/>
                <a:ea typeface="Arial"/>
                <a:cs typeface="Arial"/>
                <a:sym typeface="Arial"/>
              </a:rPr>
              <a:t>Девятый этап Всероссийской просветительской Эстафеты «Мои финансы»</a:t>
            </a:r>
            <a:endParaRPr sz="1000" b="0" i="0" u="none" strike="noStrike" cap="none" dirty="0">
              <a:solidFill>
                <a:srgbClr val="B9BC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29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3" pos="181" userDrawn="1">
          <p15:clr>
            <a:srgbClr val="F26B43"/>
          </p15:clr>
        </p15:guide>
        <p15:guide id="4" orient="horz" pos="3026" userDrawn="1">
          <p15:clr>
            <a:srgbClr val="F26B43"/>
          </p15:clr>
        </p15:guide>
        <p15:guide id="5" pos="55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2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"/>
          <p:cNvSpPr txBox="1"/>
          <p:nvPr/>
        </p:nvSpPr>
        <p:spPr>
          <a:xfrm>
            <a:off x="2155377" y="174604"/>
            <a:ext cx="3020127" cy="409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9485"/>
              </a:buClr>
              <a:buSzPts val="1400"/>
              <a:buFont typeface="Arial"/>
              <a:buNone/>
            </a:pPr>
            <a:r>
              <a:rPr lang="ru-RU" sz="1000" b="1" i="0" u="none" strike="noStrike" cap="none" dirty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Девятый этап </a:t>
            </a:r>
            <a:r>
              <a:rPr lang="ru-RU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Всероссийской просветительской </a:t>
            </a:r>
            <a:br>
              <a:rPr lang="ru-RU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0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Эстафеты «Мои финансы»</a:t>
            </a:r>
            <a:endParaRPr sz="10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 flipH="1">
            <a:off x="0" y="5079133"/>
            <a:ext cx="9144000" cy="116317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>
            <a:spLocks noGrp="1"/>
          </p:cNvSpPr>
          <p:nvPr>
            <p:ph type="title" idx="4294967295"/>
          </p:nvPr>
        </p:nvSpPr>
        <p:spPr>
          <a:xfrm>
            <a:off x="473811" y="2216150"/>
            <a:ext cx="5540375" cy="1258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Безопасность денег </a:t>
            </a:r>
            <a:b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цифровой среде</a:t>
            </a:r>
            <a:endParaRPr lang="ru-RU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473811" y="4156911"/>
            <a:ext cx="3020127" cy="546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1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спикер, 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должность спикера </a:t>
            </a:r>
            <a:endParaRPr sz="1400" b="0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" name="Рисунок 5" descr="Изображение выглядит как мультфильм, графическая вставка, одежда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80E7EF9-F984-4E12-3967-D960E67CB3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5783"/>
          <a:stretch>
            <a:fillRect/>
          </a:stretch>
        </p:blipFill>
        <p:spPr>
          <a:xfrm>
            <a:off x="5650064" y="964734"/>
            <a:ext cx="2651407" cy="41143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9AF57D-4179-8986-426A-D65B67BF2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2B158E7-C185-D853-A37A-AA4084AC9151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81489" cy="227242"/>
          </a:xfrm>
        </p:spPr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16F7AF0A-2F36-1BBB-B653-2170C4E312FF}"/>
              </a:ext>
            </a:extLst>
          </p:cNvPr>
          <p:cNvSpPr txBox="1">
            <a:spLocks/>
          </p:cNvSpPr>
          <p:nvPr/>
        </p:nvSpPr>
        <p:spPr>
          <a:xfrm>
            <a:off x="261434" y="1134686"/>
            <a:ext cx="8812823" cy="6946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buNone/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это использование технологий ИИ для создания синтетических аудио- и видеоматериалов, имитирующих реальных людей</a:t>
            </a:r>
            <a:endParaRPr lang="ru-RU" sz="1400" b="1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220AB5D5-74D0-D789-0992-FD769ECEEA14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rgbClr val="262626"/>
              </a:buClr>
              <a:buSzPts val="3600"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УГРОЗЫ: ДИПФЕЙКИ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F66126-13DF-5FF2-AD44-AC9DA48F20DA}"/>
              </a:ext>
            </a:extLst>
          </p:cNvPr>
          <p:cNvSpPr txBox="1"/>
          <p:nvPr/>
        </p:nvSpPr>
        <p:spPr>
          <a:xfrm>
            <a:off x="703842" y="1827719"/>
            <a:ext cx="3793521" cy="319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Примеры сценариев мошенничества: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6AE408-586D-9B16-1820-3F81AD421822}"/>
              </a:ext>
            </a:extLst>
          </p:cNvPr>
          <p:cNvSpPr txBox="1"/>
          <p:nvPr/>
        </p:nvSpPr>
        <p:spPr>
          <a:xfrm>
            <a:off x="395059" y="2149292"/>
            <a:ext cx="3969602" cy="1560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«звонок» от руководителя с просьбой срочно пройти по сомнительной ссылке или назвать код из смс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видеообращение знакомого с просьбой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 помощи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поддельные интервью и заявления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голосовые сообщения, имитирующие близких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B08E9D-1D75-B0E8-A782-6A6656FA4D5C}"/>
              </a:ext>
            </a:extLst>
          </p:cNvPr>
          <p:cNvSpPr txBox="1"/>
          <p:nvPr/>
        </p:nvSpPr>
        <p:spPr>
          <a:xfrm>
            <a:off x="1363421" y="4033945"/>
            <a:ext cx="7262545" cy="320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chemeClr val="accent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Дипфейки размывают границу между подлинным и искусственным контентом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4C66A1-E010-1FF2-C3AD-EA8175A9FF94}"/>
              </a:ext>
            </a:extLst>
          </p:cNvPr>
          <p:cNvSpPr txBox="1"/>
          <p:nvPr/>
        </p:nvSpPr>
        <p:spPr>
          <a:xfrm>
            <a:off x="5010192" y="1835782"/>
            <a:ext cx="1565947" cy="306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Риски: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508CA9-3BF4-2A59-A84D-316A7F2F735E}"/>
              </a:ext>
            </a:extLst>
          </p:cNvPr>
          <p:cNvSpPr txBox="1"/>
          <p:nvPr/>
        </p:nvSpPr>
        <p:spPr>
          <a:xfrm>
            <a:off x="4714950" y="2194661"/>
            <a:ext cx="44183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финансовый ущерб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подрыв доверия к цифровым коммуникациям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репутационные потери</a:t>
            </a:r>
            <a:endParaRPr lang="ru-RU" sz="1200" dirty="0"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7C9761B-679A-47E1-FF23-DB7AAE10F972}"/>
              </a:ext>
            </a:extLst>
          </p:cNvPr>
          <p:cNvSpPr/>
          <p:nvPr/>
        </p:nvSpPr>
        <p:spPr>
          <a:xfrm>
            <a:off x="306592" y="1744544"/>
            <a:ext cx="4146537" cy="202412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8E0ABFB-57FC-8CE0-D720-5D202EF4EAA2}"/>
              </a:ext>
            </a:extLst>
          </p:cNvPr>
          <p:cNvSpPr/>
          <p:nvPr/>
        </p:nvSpPr>
        <p:spPr>
          <a:xfrm>
            <a:off x="4569613" y="1744544"/>
            <a:ext cx="4273487" cy="202412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Изображение выглядит как символ, Графика, Шрифт, круг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941F67D-802C-E719-1F61-9FF04F2D7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103" y="1850087"/>
            <a:ext cx="297591" cy="2975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3EC9D07-6469-20A3-E1C3-9F47310C4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5203" y="1827719"/>
            <a:ext cx="310281" cy="310281"/>
          </a:xfrm>
          <a:prstGeom prst="rect">
            <a:avLst/>
          </a:prstGeom>
        </p:spPr>
      </p:pic>
      <p:pic>
        <p:nvPicPr>
          <p:cNvPr id="18" name="Рисунок 17" descr="Изображение выглядит как круг, Графика, снимок экрана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173F04D-2D72-3D16-A5D4-1267251A56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224" y="3926122"/>
            <a:ext cx="535862" cy="535862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31F6F36-B7F3-725D-5C70-536F098EDDAE}"/>
              </a:ext>
            </a:extLst>
          </p:cNvPr>
          <p:cNvSpPr/>
          <p:nvPr/>
        </p:nvSpPr>
        <p:spPr>
          <a:xfrm>
            <a:off x="306592" y="3851847"/>
            <a:ext cx="8550071" cy="74096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079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4659A-AC1C-2386-70EE-E15048D67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B5411CB-9548-41E4-A865-D91D640F2F38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277033" cy="227242"/>
          </a:xfrm>
        </p:spPr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AD9E736E-5768-32A7-B02A-E94BDB62347A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rgbClr val="262626"/>
              </a:buClr>
              <a:buSzPts val="3600"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УГРОЗЫ: РИСКИ В СОЦИАЛЬНЫХ СЕТЯХ И ИГРАХ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F47E2D-E9C3-DBCE-FC48-CCA86BED01E9}"/>
              </a:ext>
            </a:extLst>
          </p:cNvPr>
          <p:cNvSpPr txBox="1"/>
          <p:nvPr/>
        </p:nvSpPr>
        <p:spPr>
          <a:xfrm>
            <a:off x="670224" y="2319420"/>
            <a:ext cx="2080778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Типичные риски: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4A7D84-320D-C794-8D90-A9D4B9FB53A2}"/>
              </a:ext>
            </a:extLst>
          </p:cNvPr>
          <p:cNvSpPr txBox="1"/>
          <p:nvPr/>
        </p:nvSpPr>
        <p:spPr>
          <a:xfrm>
            <a:off x="390437" y="2803927"/>
            <a:ext cx="2449610" cy="923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взлом аккаунтов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фальшивые розыгрыши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мошеннические «скины»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внутриигровые предметы </a:t>
            </a:r>
            <a:endParaRPr lang="ru-RU" sz="12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5F102E-0FDE-947C-6093-BCBEFB9912C5}"/>
              </a:ext>
            </a:extLst>
          </p:cNvPr>
          <p:cNvSpPr txBox="1"/>
          <p:nvPr/>
        </p:nvSpPr>
        <p:spPr>
          <a:xfrm>
            <a:off x="3545402" y="2319420"/>
            <a:ext cx="1565947" cy="306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Механизм атак: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32C2BF-6E30-672A-C40D-40C10ED5E9DB}"/>
              </a:ext>
            </a:extLst>
          </p:cNvPr>
          <p:cNvSpPr txBox="1"/>
          <p:nvPr/>
        </p:nvSpPr>
        <p:spPr>
          <a:xfrm>
            <a:off x="3202597" y="2803927"/>
            <a:ext cx="2616025" cy="1658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сбор информации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 потенциальной жертве</a:t>
            </a:r>
          </a:p>
          <a:p>
            <a:pPr marL="34290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взлом учетной записи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или создание поддельного профиля</a:t>
            </a:r>
          </a:p>
          <a:p>
            <a:pPr marL="342900" indent="-34290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побуждение к переводу средств или передаче данных</a:t>
            </a:r>
            <a:endParaRPr lang="ru-RU" sz="12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52310C-7761-D8DA-F75B-4C93649459D1}"/>
              </a:ext>
            </a:extLst>
          </p:cNvPr>
          <p:cNvSpPr txBox="1"/>
          <p:nvPr/>
        </p:nvSpPr>
        <p:spPr>
          <a:xfrm>
            <a:off x="6357562" y="2319420"/>
            <a:ext cx="1565947" cy="306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Последствия: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1CACC2-FA05-AC99-4323-60E7D39F6598}"/>
              </a:ext>
            </a:extLst>
          </p:cNvPr>
          <p:cNvSpPr txBox="1"/>
          <p:nvPr/>
        </p:nvSpPr>
        <p:spPr>
          <a:xfrm>
            <a:off x="6054346" y="2803927"/>
            <a:ext cx="2864548" cy="1658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потеря виртуальных активов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утрата доступа к аккаунту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потеря реальных денег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 покупках на поддельных торговых площадках или оплате услуг мошенников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заражение компьютера вредоносным ПО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AA1CCF-92BA-C3CE-4AF0-AA73F93B188F}"/>
              </a:ext>
            </a:extLst>
          </p:cNvPr>
          <p:cNvSpPr txBox="1"/>
          <p:nvPr/>
        </p:nvSpPr>
        <p:spPr>
          <a:xfrm>
            <a:off x="1056058" y="1474335"/>
            <a:ext cx="7051138" cy="306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b="1" dirty="0">
                <a:solidFill>
                  <a:schemeClr val="accent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онлайн-играх (особенно на вторичных рынках) нет правовой защиты</a:t>
            </a:r>
          </a:p>
        </p:txBody>
      </p:sp>
      <p:pic>
        <p:nvPicPr>
          <p:cNvPr id="12" name="Рисунок 11" descr="Изображение выглядит как круг, Графика, снимок экрана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8474921-CB6E-1B8D-C69E-B7857D8E7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224" y="1376776"/>
            <a:ext cx="535862" cy="535862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4C738A9-7660-ED79-F7A8-20B5D0F44841}"/>
              </a:ext>
            </a:extLst>
          </p:cNvPr>
          <p:cNvSpPr/>
          <p:nvPr/>
        </p:nvSpPr>
        <p:spPr>
          <a:xfrm>
            <a:off x="306592" y="1302501"/>
            <a:ext cx="8550071" cy="74096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3AAD41F-1E2E-8A77-C7B6-59C8112A821D}"/>
              </a:ext>
            </a:extLst>
          </p:cNvPr>
          <p:cNvSpPr/>
          <p:nvPr/>
        </p:nvSpPr>
        <p:spPr>
          <a:xfrm>
            <a:off x="3175548" y="2141022"/>
            <a:ext cx="2812160" cy="252933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7D5366B-6F4C-DBE8-CEE7-25BF46AF246C}"/>
              </a:ext>
            </a:extLst>
          </p:cNvPr>
          <p:cNvSpPr/>
          <p:nvPr/>
        </p:nvSpPr>
        <p:spPr>
          <a:xfrm>
            <a:off x="6044503" y="2141022"/>
            <a:ext cx="2812160" cy="252933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1B20B2B-998F-36DA-36D3-B7D9597FFBAA}"/>
              </a:ext>
            </a:extLst>
          </p:cNvPr>
          <p:cNvSpPr/>
          <p:nvPr/>
        </p:nvSpPr>
        <p:spPr>
          <a:xfrm>
            <a:off x="306592" y="2141022"/>
            <a:ext cx="2812160" cy="252933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Изображение выглядит как круг, шестерня, творческий подход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4B01D54-11CD-66D5-815B-2A52221D91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778" y="2338107"/>
            <a:ext cx="281624" cy="281624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символ, Графика, Шрифт, круг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5A7B240-E953-163F-0A58-1AC1F2CE4D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815" y="2381955"/>
            <a:ext cx="231759" cy="23175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AE3EA16-1D83-1BED-B94C-21709D8E52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5819" y="2299542"/>
            <a:ext cx="356814" cy="35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51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AAB86-1FF8-650A-DB21-D6BC899C1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14EF2CF-9F34-E90B-9CCD-398016C13442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271597" cy="227242"/>
          </a:xfrm>
        </p:spPr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929ADFF2-6EEA-2BDC-B94E-B023DCFCC107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rgbClr val="262626"/>
              </a:buClr>
              <a:buSzPts val="3600"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ПАРОЛИ И ДОСТУПЫ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CD368-054D-A0F5-1111-C9EFEBD6C48C}"/>
              </a:ext>
            </a:extLst>
          </p:cNvPr>
          <p:cNvSpPr txBox="1"/>
          <p:nvPr/>
        </p:nvSpPr>
        <p:spPr>
          <a:xfrm>
            <a:off x="569955" y="2370553"/>
            <a:ext cx="2449609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Человеческий фактор: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75F129-31B8-9640-8871-71A4BA07E107}"/>
              </a:ext>
            </a:extLst>
          </p:cNvPr>
          <p:cNvSpPr txBox="1"/>
          <p:nvPr/>
        </p:nvSpPr>
        <p:spPr>
          <a:xfrm>
            <a:off x="314785" y="2731271"/>
            <a:ext cx="2534134" cy="1560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простые и легко запоминающиеся комбинации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один пароль на все ресурсы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хранение «шпаргалок»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паролями в небезопасных местах</a:t>
            </a:r>
            <a:endParaRPr lang="ru-RU" sz="12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B7EFB0-0B39-0B9B-4C84-2889F14F00CA}"/>
              </a:ext>
            </a:extLst>
          </p:cNvPr>
          <p:cNvSpPr txBox="1"/>
          <p:nvPr/>
        </p:nvSpPr>
        <p:spPr>
          <a:xfrm>
            <a:off x="3518072" y="2370553"/>
            <a:ext cx="1565947" cy="320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Помогает: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1D6B8-1D3A-6863-9165-D9F3A4330836}"/>
              </a:ext>
            </a:extLst>
          </p:cNvPr>
          <p:cNvSpPr txBox="1"/>
          <p:nvPr/>
        </p:nvSpPr>
        <p:spPr>
          <a:xfrm>
            <a:off x="3217949" y="2731271"/>
            <a:ext cx="2864548" cy="1348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двухфакторная аутентификация (получаем код для подтверждения операции)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биометрические методы аутентификации (проблема – дипфейки)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A8284E-45DD-545A-41E6-C563D6EDCCA5}"/>
              </a:ext>
            </a:extLst>
          </p:cNvPr>
          <p:cNvSpPr txBox="1"/>
          <p:nvPr/>
        </p:nvSpPr>
        <p:spPr>
          <a:xfrm>
            <a:off x="6429438" y="2370553"/>
            <a:ext cx="1736593" cy="306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Рекомендуется: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01BF77-3BE5-AA83-2AC9-6A652A468C85}"/>
              </a:ext>
            </a:extLst>
          </p:cNvPr>
          <p:cNvSpPr txBox="1"/>
          <p:nvPr/>
        </p:nvSpPr>
        <p:spPr>
          <a:xfrm>
            <a:off x="6139292" y="2731271"/>
            <a:ext cx="2774166" cy="17731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использовать уникальные пароли для каждого сервиса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создавать  сложные комбинации (длина не менее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12 символов)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применять менеджеры паролей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включать двухфакторную аутентификацию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C148DA-EA7D-4ACA-65C3-5D63E5388BDF}"/>
              </a:ext>
            </a:extLst>
          </p:cNvPr>
          <p:cNvSpPr txBox="1"/>
          <p:nvPr/>
        </p:nvSpPr>
        <p:spPr>
          <a:xfrm>
            <a:off x="205933" y="1174875"/>
            <a:ext cx="8212637" cy="3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Пароли – это первичный и наиболее распространенный инструмент аутентификации</a:t>
            </a:r>
            <a:endParaRPr lang="ru-RU" b="1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EC8E35-D042-242E-4ACE-756D8FF11D0B}"/>
              </a:ext>
            </a:extLst>
          </p:cNvPr>
          <p:cNvSpPr txBox="1"/>
          <p:nvPr/>
        </p:nvSpPr>
        <p:spPr>
          <a:xfrm>
            <a:off x="341563" y="1718129"/>
            <a:ext cx="2884570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Передача кода третьим лицам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328AD92-B8AF-C8A5-484D-2B051F1180D2}"/>
              </a:ext>
            </a:extLst>
          </p:cNvPr>
          <p:cNvSpPr/>
          <p:nvPr/>
        </p:nvSpPr>
        <p:spPr>
          <a:xfrm>
            <a:off x="3175548" y="2271258"/>
            <a:ext cx="2812160" cy="239910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0D2D21A-D88C-7B3E-9DE3-B67AA26D83F2}"/>
              </a:ext>
            </a:extLst>
          </p:cNvPr>
          <p:cNvSpPr/>
          <p:nvPr/>
        </p:nvSpPr>
        <p:spPr>
          <a:xfrm>
            <a:off x="6044503" y="2271258"/>
            <a:ext cx="2812160" cy="239910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4939BC0-5F80-DA5D-C88E-70E5CCAF7775}"/>
              </a:ext>
            </a:extLst>
          </p:cNvPr>
          <p:cNvSpPr/>
          <p:nvPr/>
        </p:nvSpPr>
        <p:spPr>
          <a:xfrm>
            <a:off x="306592" y="2271258"/>
            <a:ext cx="2812160" cy="239910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36412F-C914-52F3-2D15-A06155A9157A}"/>
              </a:ext>
            </a:extLst>
          </p:cNvPr>
          <p:cNvSpPr txBox="1"/>
          <p:nvPr/>
        </p:nvSpPr>
        <p:spPr>
          <a:xfrm>
            <a:off x="3609911" y="1718129"/>
            <a:ext cx="4869184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добровольное разрешение на проведение операции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7FF3485-B3F9-7444-6DD2-9525881F579E}"/>
              </a:ext>
            </a:extLst>
          </p:cNvPr>
          <p:cNvSpPr/>
          <p:nvPr/>
        </p:nvSpPr>
        <p:spPr>
          <a:xfrm>
            <a:off x="306591" y="1593087"/>
            <a:ext cx="8550071" cy="586530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EC33EECC-CCB6-1933-3DFA-6377CAE1C7C3}"/>
              </a:ext>
            </a:extLst>
          </p:cNvPr>
          <p:cNvGrpSpPr/>
          <p:nvPr/>
        </p:nvGrpSpPr>
        <p:grpSpPr>
          <a:xfrm>
            <a:off x="3282928" y="1857284"/>
            <a:ext cx="307731" cy="92098"/>
            <a:chOff x="3393831" y="1670538"/>
            <a:chExt cx="307731" cy="92098"/>
          </a:xfrm>
        </p:grpSpPr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8B77EC96-91C9-FCF8-A276-12D211BA769E}"/>
                </a:ext>
              </a:extLst>
            </p:cNvPr>
            <p:cNvCxnSpPr/>
            <p:nvPr/>
          </p:nvCxnSpPr>
          <p:spPr>
            <a:xfrm>
              <a:off x="3393831" y="1670538"/>
              <a:ext cx="307731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57567750-9B48-4429-060F-1B490BCFBAC4}"/>
                </a:ext>
              </a:extLst>
            </p:cNvPr>
            <p:cNvCxnSpPr/>
            <p:nvPr/>
          </p:nvCxnSpPr>
          <p:spPr>
            <a:xfrm>
              <a:off x="3393831" y="1762636"/>
              <a:ext cx="307731" cy="0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9C3FA15-C28B-0658-6AAF-630979641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3452" y="2393837"/>
            <a:ext cx="223263" cy="245793"/>
          </a:xfrm>
          <a:prstGeom prst="rect">
            <a:avLst/>
          </a:prstGeom>
        </p:spPr>
      </p:pic>
      <p:pic>
        <p:nvPicPr>
          <p:cNvPr id="26" name="Рисунок 25" descr="Изображение выглядит как Графика, графический дизайн, символ, графическая встав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C41DCBC-8972-25B9-EC09-8945C0FA26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2928" y="2412229"/>
            <a:ext cx="277322" cy="277322"/>
          </a:xfrm>
          <a:prstGeom prst="rect">
            <a:avLst/>
          </a:prstGeom>
        </p:spPr>
      </p:pic>
      <p:pic>
        <p:nvPicPr>
          <p:cNvPr id="28" name="Рисунок 27" descr="Изображение выглядит как круг, Графика, снимок экрана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009C298-2A8A-7446-E8A6-3C7AA5C985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9827" y="2377043"/>
            <a:ext cx="339725" cy="33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33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5C9B41-3FEF-1081-95F7-56F55E0E8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524AF16-8E4E-341B-59FF-EEC96DC7EE84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1" y="4803775"/>
            <a:ext cx="261542" cy="227242"/>
          </a:xfrm>
        </p:spPr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1705F191-D2FD-B880-B287-254673267792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rgbClr val="262626"/>
              </a:buClr>
              <a:buSzPts val="3600"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БЕЗОПАСНОСТЬ УСТРОЙСТВ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51C927-1E3A-701F-FDE5-C5A7FD4C2C25}"/>
              </a:ext>
            </a:extLst>
          </p:cNvPr>
          <p:cNvSpPr txBox="1"/>
          <p:nvPr/>
        </p:nvSpPr>
        <p:spPr>
          <a:xfrm>
            <a:off x="804320" y="1856199"/>
            <a:ext cx="1565947" cy="3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Угроза:</a:t>
            </a:r>
            <a:endParaRPr lang="ru-RU" b="1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43EAE-8086-48A2-98AC-3892ED6189B1}"/>
              </a:ext>
            </a:extLst>
          </p:cNvPr>
          <p:cNvSpPr txBox="1"/>
          <p:nvPr/>
        </p:nvSpPr>
        <p:spPr>
          <a:xfrm>
            <a:off x="469197" y="2297254"/>
            <a:ext cx="3717476" cy="880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вредоносные приложения </a:t>
            </a:r>
            <a:endParaRPr lang="ru-RU" sz="1200" dirty="0"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поддельные версии банковских программ </a:t>
            </a:r>
            <a:endParaRPr lang="ru-RU" sz="1200" dirty="0"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трояны, перехватывающие СМС </a:t>
            </a:r>
            <a:endParaRPr lang="ru-RU" sz="1200" dirty="0"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6B1DCF-B3C1-FDD9-8D4B-15A89964E81F}"/>
              </a:ext>
            </a:extLst>
          </p:cNvPr>
          <p:cNvSpPr txBox="1"/>
          <p:nvPr/>
        </p:nvSpPr>
        <p:spPr>
          <a:xfrm>
            <a:off x="5147734" y="1863886"/>
            <a:ext cx="1565947" cy="3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Необходимо:</a:t>
            </a:r>
            <a:endParaRPr lang="ru-RU" b="1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C5A19C-3298-CF81-B41F-6515D93869EB}"/>
              </a:ext>
            </a:extLst>
          </p:cNvPr>
          <p:cNvSpPr txBox="1"/>
          <p:nvPr/>
        </p:nvSpPr>
        <p:spPr>
          <a:xfrm>
            <a:off x="4809065" y="2297254"/>
            <a:ext cx="4418319" cy="1373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регулярно обновлять ОС </a:t>
            </a:r>
            <a:endParaRPr lang="ru-RU" sz="1200" dirty="0"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устанавливать приложения из официальных источников </a:t>
            </a:r>
            <a:endParaRPr lang="ru-RU" sz="1200" dirty="0"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использовать антивирусное ПО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избегать подключения к открытым </a:t>
            </a:r>
            <a:r>
              <a:rPr lang="ru-RU" sz="1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</a:t>
            </a: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-Fi-сетям 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FDB3E2-F096-D6D8-5AFB-0EFEE8A352AF}"/>
              </a:ext>
            </a:extLst>
          </p:cNvPr>
          <p:cNvSpPr/>
          <p:nvPr/>
        </p:nvSpPr>
        <p:spPr>
          <a:xfrm>
            <a:off x="4649285" y="1741259"/>
            <a:ext cx="4254118" cy="239910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37FE86D-89F3-BE4C-4EDA-92B246A31545}"/>
              </a:ext>
            </a:extLst>
          </p:cNvPr>
          <p:cNvSpPr/>
          <p:nvPr/>
        </p:nvSpPr>
        <p:spPr>
          <a:xfrm>
            <a:off x="310944" y="1741259"/>
            <a:ext cx="4254118" cy="239910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E1894FE-B3AD-910D-64CF-7693FFC61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31" y="1856199"/>
            <a:ext cx="473198" cy="473198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круг, Графика, снимок экрана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0F77424-F05F-4F36-A436-E6B29232D3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109" y="1863886"/>
            <a:ext cx="375625" cy="37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777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F768D-DE63-8DA7-949B-B06242E60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E4070B2-CC5B-9E4E-6988-0F8D0BD428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02105" y="2497200"/>
            <a:ext cx="3424904" cy="64360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D8969B7-8CB0-520E-2D52-9A28195707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3145" y="1750377"/>
            <a:ext cx="2833399" cy="64360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521117E-8538-D68F-DB32-4A424C6236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02006" y="3268610"/>
            <a:ext cx="2833399" cy="643606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5A33AC6-FDD9-3E14-E589-88B21EA219F2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19259" cy="227242"/>
          </a:xfrm>
        </p:spPr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14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38AC97B8-68F4-9223-9678-E3E331067CD7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rgbClr val="262626"/>
              </a:buClr>
              <a:buSzPts val="3600"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ПОВЕДЕНИЕ В ИНТЕРНЕТЕ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4B9EB-EA16-F97F-AF8D-D21CB7F9ED25}"/>
              </a:ext>
            </a:extLst>
          </p:cNvPr>
          <p:cNvSpPr txBox="1"/>
          <p:nvPr/>
        </p:nvSpPr>
        <p:spPr>
          <a:xfrm>
            <a:off x="227495" y="4493646"/>
            <a:ext cx="1565947" cy="3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Вопросы себе</a:t>
            </a:r>
            <a:endParaRPr lang="ru-RU" b="1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C48084-BC56-D7BF-389C-D430660C29B5}"/>
              </a:ext>
            </a:extLst>
          </p:cNvPr>
          <p:cNvSpPr txBox="1"/>
          <p:nvPr/>
        </p:nvSpPr>
        <p:spPr>
          <a:xfrm>
            <a:off x="5934208" y="1878424"/>
            <a:ext cx="2701574" cy="3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Ключевые правила:</a:t>
            </a:r>
            <a:endParaRPr lang="ru-RU" b="1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D035E4-E5B5-E40E-E5EF-7696DA63C146}"/>
              </a:ext>
            </a:extLst>
          </p:cNvPr>
          <p:cNvSpPr txBox="1"/>
          <p:nvPr/>
        </p:nvSpPr>
        <p:spPr>
          <a:xfrm>
            <a:off x="5605769" y="2387548"/>
            <a:ext cx="3167623" cy="1769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переходить по подозрительным ссылкам </a:t>
            </a:r>
            <a:endParaRPr lang="ru-RU" sz="1200" dirty="0"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внимательно проверять адрес сайта </a:t>
            </a:r>
            <a:endParaRPr lang="ru-RU" sz="1200" dirty="0"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сообщать коды из СМС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</a:t>
            </a:r>
            <a:r>
              <a:rPr lang="ru-RU" sz="1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пуш</a:t>
            </a: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-уведомлений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●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доверять сообщениям, вызывающим панику или срочность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8C2A40-BC74-B601-4D62-16435E26627B}"/>
              </a:ext>
            </a:extLst>
          </p:cNvPr>
          <p:cNvSpPr txBox="1"/>
          <p:nvPr/>
        </p:nvSpPr>
        <p:spPr>
          <a:xfrm>
            <a:off x="240597" y="1128080"/>
            <a:ext cx="8280996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Если возникает давление или срочность – это почти всегда признак мошенничества</a:t>
            </a:r>
            <a:endParaRPr lang="ru-RU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E51206-118D-75B6-20B6-57066944FFA4}"/>
              </a:ext>
            </a:extLst>
          </p:cNvPr>
          <p:cNvSpPr txBox="1"/>
          <p:nvPr/>
        </p:nvSpPr>
        <p:spPr>
          <a:xfrm>
            <a:off x="686731" y="1838119"/>
            <a:ext cx="2527826" cy="311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Кто со мной связывается? 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3399BB-6328-39C9-1359-1A841F510946}"/>
              </a:ext>
            </a:extLst>
          </p:cNvPr>
          <p:cNvSpPr txBox="1"/>
          <p:nvPr/>
        </p:nvSpPr>
        <p:spPr>
          <a:xfrm>
            <a:off x="2592910" y="3250899"/>
            <a:ext cx="2833399" cy="54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Почему от меня требуют срочного действия? 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A7F495-2BE9-2307-0B71-23BD7B1E0001}"/>
              </a:ext>
            </a:extLst>
          </p:cNvPr>
          <p:cNvSpPr txBox="1"/>
          <p:nvPr/>
        </p:nvSpPr>
        <p:spPr>
          <a:xfrm>
            <a:off x="1683025" y="2472614"/>
            <a:ext cx="3086589" cy="54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Можно ли проверить информацию через другой канал? 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</p:txBody>
      </p:sp>
      <p:pic>
        <p:nvPicPr>
          <p:cNvPr id="21" name="Рисунок 20" descr="Изображение выглядит как мультфильм, одежда, рисунок, иллюстрац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8E3EE08-4310-1BF9-BA4B-84D9DC09E9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87346" y="2393983"/>
            <a:ext cx="2214317" cy="2117803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26BEE1FC-74C3-7654-15A5-6A5D5BA550A0}"/>
              </a:ext>
            </a:extLst>
          </p:cNvPr>
          <p:cNvSpPr/>
          <p:nvPr/>
        </p:nvSpPr>
        <p:spPr>
          <a:xfrm>
            <a:off x="5414864" y="1741259"/>
            <a:ext cx="3358528" cy="279991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Изображение выглядит как круг, Графика, снимок экрана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158988C-FD2B-E0C7-540C-83E2D94334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7760" y="1863886"/>
            <a:ext cx="375625" cy="37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985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B40ED-292F-D5CA-56BD-5E9C71AA3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EB26AD5E-DC07-DA82-3916-6F2288C27A89}"/>
              </a:ext>
            </a:extLst>
          </p:cNvPr>
          <p:cNvSpPr/>
          <p:nvPr/>
        </p:nvSpPr>
        <p:spPr>
          <a:xfrm>
            <a:off x="4849104" y="1741259"/>
            <a:ext cx="2722823" cy="94704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E51BD4B-96A3-6255-3481-7EC340DBCA95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641860" y="4803775"/>
            <a:ext cx="324339" cy="227242"/>
          </a:xfrm>
        </p:spPr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15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5AF4E87E-EE63-D500-2BC8-069659544AF0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rgbClr val="262626"/>
              </a:buClr>
              <a:buSzPts val="3600"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РАБОТА С ДЕНЬГАМИ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EB132E-3A00-3E3B-7949-36E924262399}"/>
              </a:ext>
            </a:extLst>
          </p:cNvPr>
          <p:cNvSpPr txBox="1"/>
          <p:nvPr/>
        </p:nvSpPr>
        <p:spPr>
          <a:xfrm>
            <a:off x="805041" y="1806678"/>
            <a:ext cx="2852057" cy="536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Дополнительные меры безопасности: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507C25-CF5D-6148-DE69-C40440B2E642}"/>
              </a:ext>
            </a:extLst>
          </p:cNvPr>
          <p:cNvSpPr txBox="1"/>
          <p:nvPr/>
        </p:nvSpPr>
        <p:spPr>
          <a:xfrm>
            <a:off x="766617" y="2465927"/>
            <a:ext cx="3816675" cy="167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установка лимитов на операции 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подключение уведомлений о транзакциях 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запрет на онлайн-кредиты без подтверждения 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использование отдельных карт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для онлайн-покупок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разделение финансовых потоков</a:t>
            </a:r>
            <a:endParaRPr lang="ru-RU" sz="12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2AAC99-4236-E4AB-C511-B38B50FF351E}"/>
              </a:ext>
            </a:extLst>
          </p:cNvPr>
          <p:cNvSpPr txBox="1"/>
          <p:nvPr/>
        </p:nvSpPr>
        <p:spPr>
          <a:xfrm>
            <a:off x="240597" y="1128080"/>
            <a:ext cx="8280996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Если возникает давление или срочность – это почти всегда признак мошенничества</a:t>
            </a:r>
            <a:endParaRPr lang="ru-RU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D2707B-2193-44D2-2B62-78A774753069}"/>
              </a:ext>
            </a:extLst>
          </p:cNvPr>
          <p:cNvSpPr txBox="1"/>
          <p:nvPr/>
        </p:nvSpPr>
        <p:spPr>
          <a:xfrm>
            <a:off x="5149474" y="1778404"/>
            <a:ext cx="26246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Тренируем критическое мышление, так как большую часть денег люди отдают мошенникам добровольно</a:t>
            </a:r>
            <a:endParaRPr lang="ru-RU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3C7C9B-7039-04D8-BE42-CDEB8492D0B8}"/>
              </a:ext>
            </a:extLst>
          </p:cNvPr>
          <p:cNvSpPr/>
          <p:nvPr/>
        </p:nvSpPr>
        <p:spPr>
          <a:xfrm>
            <a:off x="306592" y="1741259"/>
            <a:ext cx="4254118" cy="253618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Изображение выглядит как круг, Графика, снимок экрана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4064B3A-501D-2F22-8285-420242A4E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16" y="1863886"/>
            <a:ext cx="375625" cy="375625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мультфильм, одежда, рисунок, иллюстрац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F7F7ED3-74E0-BE1E-3DF9-A37CB1652D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479" y="2117324"/>
            <a:ext cx="2777114" cy="2656068"/>
          </a:xfrm>
          <a:prstGeom prst="rect">
            <a:avLst/>
          </a:prstGeom>
        </p:spPr>
      </p:pic>
      <p:sp>
        <p:nvSpPr>
          <p:cNvPr id="18" name="Треугольник 17">
            <a:extLst>
              <a:ext uri="{FF2B5EF4-FFF2-40B4-BE49-F238E27FC236}">
                <a16:creationId xmlns:a16="http://schemas.microsoft.com/office/drawing/2014/main" id="{D6146890-F6D5-292B-76D9-E01B54A17FDE}"/>
              </a:ext>
            </a:extLst>
          </p:cNvPr>
          <p:cNvSpPr/>
          <p:nvPr/>
        </p:nvSpPr>
        <p:spPr>
          <a:xfrm rot="10800000">
            <a:off x="5486904" y="2657657"/>
            <a:ext cx="482600" cy="32104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566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8;p50">
            <a:extLst>
              <a:ext uri="{FF2B5EF4-FFF2-40B4-BE49-F238E27FC236}">
                <a16:creationId xmlns:a16="http://schemas.microsoft.com/office/drawing/2014/main" id="{ECA44918-86C4-07CF-914E-B2AA9260C926}"/>
              </a:ext>
            </a:extLst>
          </p:cNvPr>
          <p:cNvSpPr/>
          <p:nvPr/>
        </p:nvSpPr>
        <p:spPr>
          <a:xfrm>
            <a:off x="0" y="668868"/>
            <a:ext cx="4176794" cy="41114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u="none" strike="noStrike" cap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Google Shape;169;p50">
            <a:extLst>
              <a:ext uri="{FF2B5EF4-FFF2-40B4-BE49-F238E27FC236}">
                <a16:creationId xmlns:a16="http://schemas.microsoft.com/office/drawing/2014/main" id="{058D4DB1-1261-3428-D7E2-AD48132985FE}"/>
              </a:ext>
            </a:extLst>
          </p:cNvPr>
          <p:cNvSpPr txBox="1"/>
          <p:nvPr/>
        </p:nvSpPr>
        <p:spPr>
          <a:xfrm rot="547">
            <a:off x="399363" y="1577654"/>
            <a:ext cx="3905004" cy="2293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7359A2"/>
              </a:buClr>
              <a:buSzPts val="8533"/>
            </a:pPr>
            <a:r>
              <a:rPr lang="ru-RU" sz="2800" b="1" u="none" strike="noStrike" cap="none" dirty="0">
                <a:solidFill>
                  <a:schemeClr val="lt1"/>
                </a:solidFill>
                <a:latin typeface="Arial" panose="020B0604020202020204" pitchFamily="34" charset="0"/>
                <a:ea typeface="Ultra"/>
                <a:cs typeface="Arial" panose="020B0604020202020204" pitchFamily="34" charset="0"/>
                <a:sym typeface="Ultra"/>
              </a:rPr>
              <a:t>Мини-игра «Распознаешь мошенника?»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21;p31">
            <a:extLst>
              <a:ext uri="{FF2B5EF4-FFF2-40B4-BE49-F238E27FC236}">
                <a16:creationId xmlns:a16="http://schemas.microsoft.com/office/drawing/2014/main" id="{173B70A9-2083-A628-AFF9-921D62B35B9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7" name="Рисунок 6" descr="Изображение выглядит как текст, Графика, графический дизайн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1CD8153-3CF2-423A-2EB0-4C9987BDA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743" y="1399844"/>
            <a:ext cx="4472920" cy="280019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>
          <a:extLst>
            <a:ext uri="{FF2B5EF4-FFF2-40B4-BE49-F238E27FC236}">
              <a16:creationId xmlns:a16="http://schemas.microsoft.com/office/drawing/2014/main" id="{F85DB853-EF61-662B-579F-756F9D5DC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4;p46">
            <a:extLst>
              <a:ext uri="{FF2B5EF4-FFF2-40B4-BE49-F238E27FC236}">
                <a16:creationId xmlns:a16="http://schemas.microsoft.com/office/drawing/2014/main" id="{6674D9F1-716B-8ECA-BDC0-8C737B0A4F2B}"/>
              </a:ext>
            </a:extLst>
          </p:cNvPr>
          <p:cNvSpPr txBox="1"/>
          <p:nvPr/>
        </p:nvSpPr>
        <p:spPr>
          <a:xfrm>
            <a:off x="291705" y="866051"/>
            <a:ext cx="8169184" cy="37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</a:pPr>
            <a:r>
              <a:rPr lang="ru-RU" sz="2000" b="1" u="none" strike="noStrike" cap="none" dirty="0">
                <a:solidFill>
                  <a:schemeClr val="accent1"/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МИНИ-ИГРА «РАСПОЗНАЕШЬ МОШЕННИКА?»</a:t>
            </a:r>
          </a:p>
        </p:txBody>
      </p:sp>
      <p:sp>
        <p:nvSpPr>
          <p:cNvPr id="44" name="Google Shape;21;p31">
            <a:extLst>
              <a:ext uri="{FF2B5EF4-FFF2-40B4-BE49-F238E27FC236}">
                <a16:creationId xmlns:a16="http://schemas.microsoft.com/office/drawing/2014/main" id="{07643296-ADFD-A397-C72C-745C2B240B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9EDDA6-E0C1-A1E6-4B9E-F5DFA7DB7CF4}"/>
              </a:ext>
            </a:extLst>
          </p:cNvPr>
          <p:cNvSpPr txBox="1"/>
          <p:nvPr/>
        </p:nvSpPr>
        <p:spPr>
          <a:xfrm>
            <a:off x="269231" y="1241692"/>
            <a:ext cx="8435045" cy="3467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Вам пишет друг в мессенджере: «Скинь срочно денег, потом объясню»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Приходит СМС от банка с кодом, хотя вы ничего не делали и не запрашивали подтверждение операции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Вам звонит человек, представляется сотрудником службы безопасности банка и говорит: «С вашего счета пытаются списать деньги, нужно срочно перевести их на безопасный счет»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Сайт выглядит как известный магазин, но адрес отличается одной буквой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Вам предлагают вложиться в криптовалюту с гарантированной доходностью 50% в месяц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Одноклассник присылает голосовое сообщение с просьбой сделать срочный перевод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После публикации жалобы в соцсети вам пишет «служба поддержки» и просит данные карты для возврата денег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Приходит письмо на почту: «Вы обязаны срочно оплатить штраф. Перейдите по ссылке, иначе будет возбуждено дело»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AutoNum type="arabicPeriod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Вам предлагают купить игровую валюту в популярной онлайн-игре в 2 раза дешевле, чем в официальном магазине, с переводом на карту</a:t>
            </a:r>
          </a:p>
        </p:txBody>
      </p:sp>
    </p:spTree>
    <p:extLst>
      <p:ext uri="{BB962C8B-B14F-4D97-AF65-F5344CB8AC3E}">
        <p14:creationId xmlns:p14="http://schemas.microsoft.com/office/powerpoint/2010/main" val="300007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EC063A8-C3D9-B472-E76A-CFEAED537124}"/>
              </a:ext>
            </a:extLst>
          </p:cNvPr>
          <p:cNvSpPr/>
          <p:nvPr/>
        </p:nvSpPr>
        <p:spPr>
          <a:xfrm>
            <a:off x="304814" y="2686231"/>
            <a:ext cx="3714468" cy="1913106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Google Shape;114;p46">
            <a:extLst>
              <a:ext uri="{FF2B5EF4-FFF2-40B4-BE49-F238E27FC236}">
                <a16:creationId xmlns:a16="http://schemas.microsoft.com/office/drawing/2014/main" id="{D5ECD5E6-F7CB-D0D2-E65D-E8E7507BDEE3}"/>
              </a:ext>
            </a:extLst>
          </p:cNvPr>
          <p:cNvSpPr txBox="1"/>
          <p:nvPr/>
        </p:nvSpPr>
        <p:spPr>
          <a:xfrm>
            <a:off x="287338" y="866051"/>
            <a:ext cx="6877392" cy="327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 Black"/>
              <a:buNone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ЗАКЛЮЧЕНИЕ</a:t>
            </a:r>
            <a:endParaRPr lang="ru-RU" sz="2000" b="1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</p:txBody>
      </p:sp>
      <p:sp>
        <p:nvSpPr>
          <p:cNvPr id="4" name="Google Shape;21;p31">
            <a:extLst>
              <a:ext uri="{FF2B5EF4-FFF2-40B4-BE49-F238E27FC236}">
                <a16:creationId xmlns:a16="http://schemas.microsoft.com/office/drawing/2014/main" id="{2D6A273B-2908-4114-40B6-936809728B0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2B6A8A-F395-6B8F-6A4F-0D115E8ED362}"/>
              </a:ext>
            </a:extLst>
          </p:cNvPr>
          <p:cNvSpPr txBox="1"/>
          <p:nvPr/>
        </p:nvSpPr>
        <p:spPr>
          <a:xfrm>
            <a:off x="190936" y="1586373"/>
            <a:ext cx="2082481" cy="56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Цифровая грамотность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B1539B-615E-AF2C-4674-5693CF510222}"/>
              </a:ext>
            </a:extLst>
          </p:cNvPr>
          <p:cNvSpPr txBox="1"/>
          <p:nvPr/>
        </p:nvSpPr>
        <p:spPr>
          <a:xfrm>
            <a:off x="1197618" y="2850711"/>
            <a:ext cx="2751667" cy="1557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цифровой экономике безопасность денег определяется </a:t>
            </a:r>
            <a:r>
              <a:rPr lang="ru-RU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только технологиями, но и качеством решений, </a:t>
            </a:r>
            <a:r>
              <a:rPr lang="ru-RU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которые принимает сам пользователь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7CE1BCA-6CBD-E51A-3E26-EDEC04D8E66A}"/>
              </a:ext>
            </a:extLst>
          </p:cNvPr>
          <p:cNvSpPr/>
          <p:nvPr/>
        </p:nvSpPr>
        <p:spPr>
          <a:xfrm>
            <a:off x="325159" y="1342922"/>
            <a:ext cx="1788867" cy="107330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B7E5C8F-B0FC-0645-7DE2-328AA50B2C97}"/>
              </a:ext>
            </a:extLst>
          </p:cNvPr>
          <p:cNvGrpSpPr/>
          <p:nvPr/>
        </p:nvGrpSpPr>
        <p:grpSpPr>
          <a:xfrm>
            <a:off x="2273417" y="1728439"/>
            <a:ext cx="347120" cy="328961"/>
            <a:chOff x="2273417" y="1728439"/>
            <a:chExt cx="347120" cy="328961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BCDEBFB7-E5DD-5CC2-1A02-63E631CE3F62}"/>
                </a:ext>
              </a:extLst>
            </p:cNvPr>
            <p:cNvCxnSpPr>
              <a:cxnSpLocks/>
            </p:cNvCxnSpPr>
            <p:nvPr/>
          </p:nvCxnSpPr>
          <p:spPr>
            <a:xfrm>
              <a:off x="2446977" y="1728439"/>
              <a:ext cx="0" cy="32896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103D54D4-9354-13FE-2FFA-363787DE9B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3417" y="1892919"/>
              <a:ext cx="34712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02364C5-E881-FBD0-9D76-74BA567C4186}"/>
              </a:ext>
            </a:extLst>
          </p:cNvPr>
          <p:cNvSpPr txBox="1"/>
          <p:nvPr/>
        </p:nvSpPr>
        <p:spPr>
          <a:xfrm>
            <a:off x="2629336" y="1586373"/>
            <a:ext cx="2082481" cy="56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Критическое мышление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4379E2F-D472-C948-339B-A7BD7FC0DAC6}"/>
              </a:ext>
            </a:extLst>
          </p:cNvPr>
          <p:cNvSpPr/>
          <p:nvPr/>
        </p:nvSpPr>
        <p:spPr>
          <a:xfrm>
            <a:off x="2763559" y="1342922"/>
            <a:ext cx="1788867" cy="107330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45FECCB7-68F1-104F-F8C1-76EFBF8B9C84}"/>
              </a:ext>
            </a:extLst>
          </p:cNvPr>
          <p:cNvGrpSpPr/>
          <p:nvPr/>
        </p:nvGrpSpPr>
        <p:grpSpPr>
          <a:xfrm>
            <a:off x="4652052" y="1728439"/>
            <a:ext cx="347120" cy="328961"/>
            <a:chOff x="2273417" y="1728439"/>
            <a:chExt cx="347120" cy="328961"/>
          </a:xfrm>
        </p:grpSpPr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DE18B3B3-2624-2834-EB67-427007DE8FF6}"/>
                </a:ext>
              </a:extLst>
            </p:cNvPr>
            <p:cNvCxnSpPr>
              <a:cxnSpLocks/>
            </p:cNvCxnSpPr>
            <p:nvPr/>
          </p:nvCxnSpPr>
          <p:spPr>
            <a:xfrm>
              <a:off x="2446977" y="1728439"/>
              <a:ext cx="0" cy="32896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B30CE2D5-CCEE-2E2E-4BEB-219C3811D7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3417" y="1892919"/>
              <a:ext cx="34712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2CD07D1-78E0-1243-4455-6BABBFAC54F7}"/>
              </a:ext>
            </a:extLst>
          </p:cNvPr>
          <p:cNvSpPr txBox="1"/>
          <p:nvPr/>
        </p:nvSpPr>
        <p:spPr>
          <a:xfrm>
            <a:off x="5075082" y="1471167"/>
            <a:ext cx="1923090" cy="814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Соблюдение базовых правил безопасности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3CCE0FC-A2D4-D3B6-8431-890AFBA2D278}"/>
              </a:ext>
            </a:extLst>
          </p:cNvPr>
          <p:cNvSpPr/>
          <p:nvPr/>
        </p:nvSpPr>
        <p:spPr>
          <a:xfrm>
            <a:off x="5142194" y="1342922"/>
            <a:ext cx="1788867" cy="107330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195063-08C5-A870-6489-83F7990DDACB}"/>
              </a:ext>
            </a:extLst>
          </p:cNvPr>
          <p:cNvSpPr txBox="1"/>
          <p:nvPr/>
        </p:nvSpPr>
        <p:spPr>
          <a:xfrm>
            <a:off x="7255306" y="1709473"/>
            <a:ext cx="1923090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УСПЕХ!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85E52AD-A681-0912-FBD5-6B2E724CCEEE}"/>
              </a:ext>
            </a:extLst>
          </p:cNvPr>
          <p:cNvSpPr/>
          <p:nvPr/>
        </p:nvSpPr>
        <p:spPr>
          <a:xfrm>
            <a:off x="7529794" y="1342922"/>
            <a:ext cx="1326869" cy="107330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Рисунок 31" descr="Изображение выглядит как Графика, круг, графическая вставка, логотип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8C02D91-C030-284F-8584-C1C25C849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35" y="2871349"/>
            <a:ext cx="544163" cy="544163"/>
          </a:xfrm>
          <a:prstGeom prst="rect">
            <a:avLst/>
          </a:prstGeom>
        </p:spPr>
      </p:pic>
      <p:pic>
        <p:nvPicPr>
          <p:cNvPr id="34" name="Рисунок 33" descr="Изображение выглядит как мультфильм, одежда, графическая вставка, Человеческое лиц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57A19C0-84D1-D5B1-EFA6-1C21683669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2052" y="2519682"/>
            <a:ext cx="3583377" cy="2266970"/>
          </a:xfrm>
          <a:prstGeom prst="rect">
            <a:avLst/>
          </a:prstGeom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6F477EA4-9632-F8D2-0F33-55AABF99BC6B}"/>
              </a:ext>
            </a:extLst>
          </p:cNvPr>
          <p:cNvGrpSpPr/>
          <p:nvPr/>
        </p:nvGrpSpPr>
        <p:grpSpPr>
          <a:xfrm>
            <a:off x="7084819" y="1846870"/>
            <a:ext cx="307731" cy="92098"/>
            <a:chOff x="3393831" y="1670538"/>
            <a:chExt cx="307731" cy="92098"/>
          </a:xfrm>
        </p:grpSpPr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2EF78DB7-60DC-3091-48A5-134443B33532}"/>
                </a:ext>
              </a:extLst>
            </p:cNvPr>
            <p:cNvCxnSpPr/>
            <p:nvPr/>
          </p:nvCxnSpPr>
          <p:spPr>
            <a:xfrm>
              <a:off x="3393831" y="1670538"/>
              <a:ext cx="3077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74CEF620-C11E-4430-912F-29F47539005D}"/>
                </a:ext>
              </a:extLst>
            </p:cNvPr>
            <p:cNvCxnSpPr/>
            <p:nvPr/>
          </p:nvCxnSpPr>
          <p:spPr>
            <a:xfrm>
              <a:off x="3393831" y="1762636"/>
              <a:ext cx="307731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>
          <a:extLst>
            <a:ext uri="{FF2B5EF4-FFF2-40B4-BE49-F238E27FC236}">
              <a16:creationId xmlns:a16="http://schemas.microsoft.com/office/drawing/2014/main" id="{C07C58FC-4565-54EF-16D7-5979C577D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7">
            <a:extLst>
              <a:ext uri="{FF2B5EF4-FFF2-40B4-BE49-F238E27FC236}">
                <a16:creationId xmlns:a16="http://schemas.microsoft.com/office/drawing/2014/main" id="{2C0E2EFD-5546-0659-7835-B7B7B4A4B4EC}"/>
              </a:ext>
            </a:extLst>
          </p:cNvPr>
          <p:cNvSpPr/>
          <p:nvPr/>
        </p:nvSpPr>
        <p:spPr>
          <a:xfrm>
            <a:off x="0" y="1643487"/>
            <a:ext cx="9143999" cy="31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31" name="Google Shape;231;p27">
            <a:extLst>
              <a:ext uri="{FF2B5EF4-FFF2-40B4-BE49-F238E27FC236}">
                <a16:creationId xmlns:a16="http://schemas.microsoft.com/office/drawing/2014/main" id="{9BCFFF50-5E84-2DA0-24C2-7FAD10BFE64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51312" y="2962750"/>
            <a:ext cx="1394639" cy="139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7">
            <a:extLst>
              <a:ext uri="{FF2B5EF4-FFF2-40B4-BE49-F238E27FC236}">
                <a16:creationId xmlns:a16="http://schemas.microsoft.com/office/drawing/2014/main" id="{33293FB3-6713-9F82-DE2F-19688761454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72164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7">
            <a:extLst>
              <a:ext uri="{FF2B5EF4-FFF2-40B4-BE49-F238E27FC236}">
                <a16:creationId xmlns:a16="http://schemas.microsoft.com/office/drawing/2014/main" id="{A2498247-023D-ACD8-5D8F-7CEE6FF3849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93017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7">
            <a:extLst>
              <a:ext uri="{FF2B5EF4-FFF2-40B4-BE49-F238E27FC236}">
                <a16:creationId xmlns:a16="http://schemas.microsoft.com/office/drawing/2014/main" id="{A4B9E98A-5D09-0C8E-C95B-9F8903268C8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52131" y="2599293"/>
            <a:ext cx="340433" cy="202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7">
            <a:extLst>
              <a:ext uri="{FF2B5EF4-FFF2-40B4-BE49-F238E27FC236}">
                <a16:creationId xmlns:a16="http://schemas.microsoft.com/office/drawing/2014/main" id="{1FC26BC7-53F4-F7DE-1A3F-CA30B6B6F7E1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375371" y="2546201"/>
            <a:ext cx="280801" cy="233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7">
            <a:extLst>
              <a:ext uri="{FF2B5EF4-FFF2-40B4-BE49-F238E27FC236}">
                <a16:creationId xmlns:a16="http://schemas.microsoft.com/office/drawing/2014/main" id="{57DBFA8F-297B-4530-9DC9-265202D1FCF6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998609" y="2509067"/>
            <a:ext cx="280802" cy="297616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7">
            <a:extLst>
              <a:ext uri="{FF2B5EF4-FFF2-40B4-BE49-F238E27FC236}">
                <a16:creationId xmlns:a16="http://schemas.microsoft.com/office/drawing/2014/main" id="{79AFE299-70C7-4A27-67B2-8CB929B18706}"/>
              </a:ext>
            </a:extLst>
          </p:cNvPr>
          <p:cNvSpPr txBox="1"/>
          <p:nvPr/>
        </p:nvSpPr>
        <p:spPr>
          <a:xfrm>
            <a:off x="569638" y="753340"/>
            <a:ext cx="7828259" cy="914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Больше полезной информации </a:t>
            </a:r>
            <a:endParaRPr sz="2800" b="0" i="0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можно найти</a:t>
            </a:r>
            <a:endParaRPr sz="2800" b="1" i="0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7">
            <a:extLst>
              <a:ext uri="{FF2B5EF4-FFF2-40B4-BE49-F238E27FC236}">
                <a16:creationId xmlns:a16="http://schemas.microsoft.com/office/drawing/2014/main" id="{87BA42E4-8240-AEA9-ADB4-FA7695660D32}"/>
              </a:ext>
            </a:extLst>
          </p:cNvPr>
          <p:cNvSpPr txBox="1"/>
          <p:nvPr/>
        </p:nvSpPr>
        <p:spPr>
          <a:xfrm>
            <a:off x="2041593" y="1643486"/>
            <a:ext cx="4884350" cy="718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 портале моифинансы.рф </a:t>
            </a:r>
            <a:b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в социальных сетях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1;p31">
            <a:extLst>
              <a:ext uri="{FF2B5EF4-FFF2-40B4-BE49-F238E27FC236}">
                <a16:creationId xmlns:a16="http://schemas.microsoft.com/office/drawing/2014/main" id="{FF632C4A-541E-8D34-D191-A3E9F9C49D6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5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Helvetica Neue Light"/>
                <a:cs typeface="Arial" panose="020B0604020202020204" pitchFamily="34" charset="0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3471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E2DC1-ABC0-8FF5-7A6A-919074205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628C32F-CA83-7CCD-57AE-8A98BFB439A8}"/>
              </a:ext>
            </a:extLst>
          </p:cNvPr>
          <p:cNvSpPr/>
          <p:nvPr/>
        </p:nvSpPr>
        <p:spPr>
          <a:xfrm>
            <a:off x="306592" y="1596325"/>
            <a:ext cx="3924445" cy="28284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F02EA26-6C57-BB9F-BC01-9200C289EB4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78A5C367-8722-6A31-7ABC-36B0673EB4E8}"/>
              </a:ext>
            </a:extLst>
          </p:cNvPr>
          <p:cNvSpPr txBox="1">
            <a:spLocks/>
          </p:cNvSpPr>
          <p:nvPr/>
        </p:nvSpPr>
        <p:spPr>
          <a:xfrm>
            <a:off x="498624" y="2030091"/>
            <a:ext cx="3540380" cy="19609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600" b="1" dirty="0">
                <a:solidFill>
                  <a:schemeClr val="bg1"/>
                </a:solidFill>
                <a:ea typeface="Times New Roman" panose="02020603050405020304" pitchFamily="18" charset="0"/>
                <a:cs typeface="Aptos" panose="020B0004020202020204" pitchFamily="34" charset="0"/>
              </a:rPr>
              <a:t>Цифровые деньги – это </a:t>
            </a:r>
            <a:br>
              <a:rPr lang="ru-RU" sz="1600" b="1" dirty="0">
                <a:solidFill>
                  <a:schemeClr val="bg1"/>
                </a:solidFill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ru-RU" sz="1600" b="1" dirty="0">
                <a:solidFill>
                  <a:schemeClr val="bg1"/>
                </a:solidFill>
                <a:ea typeface="Times New Roman" panose="02020603050405020304" pitchFamily="18" charset="0"/>
                <a:cs typeface="Aptos" panose="020B0004020202020204" pitchFamily="34" charset="0"/>
              </a:rPr>
              <a:t>не единое явление, а сложная экосистема, в которой сочетаются разные технологические и институциональные модели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DEEF713D-AE09-1921-66D0-B08229460AC0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ЦИФРОВЫЕ ДЕНЬГИ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 descr="Изображение выглядит как мультфильм, графическая вставка, снимок экрана, Графи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BB76BFB-2A27-55BB-C6F9-4A70E16CF9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038" y="1493297"/>
            <a:ext cx="4772217" cy="283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87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CE8A4-372D-B019-FF83-269602942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FD8845B-77E6-F275-D0E9-6BB774CA49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05D807B0-EB9C-2EBB-B11D-5A125EBBBCC5}"/>
              </a:ext>
            </a:extLst>
          </p:cNvPr>
          <p:cNvSpPr txBox="1">
            <a:spLocks/>
          </p:cNvSpPr>
          <p:nvPr/>
        </p:nvSpPr>
        <p:spPr>
          <a:xfrm>
            <a:off x="390194" y="1957978"/>
            <a:ext cx="3880258" cy="106448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Банковская карта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это инструмент доступа к счету, который позволяет распоряжаться деньгами</a:t>
            </a: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47653104-B7DF-B4AE-91C4-13A49E1E40AA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БАНКОВСКИЕ КАРТЫ И ОНЛАЙН-БАНКИНГ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Объект 4">
            <a:extLst>
              <a:ext uri="{FF2B5EF4-FFF2-40B4-BE49-F238E27FC236}">
                <a16:creationId xmlns:a16="http://schemas.microsoft.com/office/drawing/2014/main" id="{18A8F33A-1167-3A7E-F762-218508EEFE5B}"/>
              </a:ext>
            </a:extLst>
          </p:cNvPr>
          <p:cNvSpPr txBox="1">
            <a:spLocks/>
          </p:cNvSpPr>
          <p:nvPr/>
        </p:nvSpPr>
        <p:spPr>
          <a:xfrm>
            <a:off x="4835433" y="2130602"/>
            <a:ext cx="3880258" cy="106448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600" b="1" dirty="0">
                <a:ea typeface="Times New Roman" panose="02020603050405020304" pitchFamily="18" charset="0"/>
                <a:cs typeface="Aptos" panose="020B0004020202020204" pitchFamily="34" charset="0"/>
              </a:rPr>
              <a:t>Онлайн-банкинг</a:t>
            </a:r>
            <a:r>
              <a:rPr lang="ru-RU" sz="1600" dirty="0">
                <a:ea typeface="Times New Roman" panose="02020603050405020304" pitchFamily="18" charset="0"/>
                <a:cs typeface="Aptos" panose="020B0004020202020204" pitchFamily="34" charset="0"/>
              </a:rPr>
              <a:t> - это цифровой интерфейс управления этим счетом</a:t>
            </a:r>
          </a:p>
        </p:txBody>
      </p:sp>
      <p:sp>
        <p:nvSpPr>
          <p:cNvPr id="4" name="Объект 4">
            <a:extLst>
              <a:ext uri="{FF2B5EF4-FFF2-40B4-BE49-F238E27FC236}">
                <a16:creationId xmlns:a16="http://schemas.microsoft.com/office/drawing/2014/main" id="{23277C8A-F00D-F7FB-96BA-2807519FF112}"/>
              </a:ext>
            </a:extLst>
          </p:cNvPr>
          <p:cNvSpPr txBox="1">
            <a:spLocks/>
          </p:cNvSpPr>
          <p:nvPr/>
        </p:nvSpPr>
        <p:spPr>
          <a:xfrm>
            <a:off x="3581725" y="2994724"/>
            <a:ext cx="4812629" cy="10234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ru-RU" sz="1600" dirty="0">
                <a:ea typeface="Times New Roman" panose="02020603050405020304" pitchFamily="18" charset="0"/>
                <a:cs typeface="Aptos" panose="020B0004020202020204" pitchFamily="34" charset="0"/>
              </a:rPr>
              <a:t>высокая скорость операций 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ru-RU" sz="1600" dirty="0">
                <a:ea typeface="Times New Roman" panose="02020603050405020304" pitchFamily="18" charset="0"/>
                <a:cs typeface="Aptos" panose="020B0004020202020204" pitchFamily="34" charset="0"/>
              </a:rPr>
              <a:t>удобство 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ru-RU" sz="1600" dirty="0">
                <a:ea typeface="Times New Roman" panose="02020603050405020304" pitchFamily="18" charset="0"/>
                <a:cs typeface="Aptos" panose="020B0004020202020204" pitchFamily="34" charset="0"/>
              </a:rPr>
              <a:t>интеграция с другими сервисами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EE174023-998E-B24E-B03C-12965FCEAE5F}"/>
              </a:ext>
            </a:extLst>
          </p:cNvPr>
          <p:cNvSpPr txBox="1">
            <a:spLocks/>
          </p:cNvSpPr>
          <p:nvPr/>
        </p:nvSpPr>
        <p:spPr>
          <a:xfrm>
            <a:off x="890467" y="4075291"/>
            <a:ext cx="8329974" cy="106448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600" b="1" dirty="0">
                <a:solidFill>
                  <a:schemeClr val="accent3"/>
                </a:solidFill>
                <a:ea typeface="Times New Roman" panose="02020603050405020304" pitchFamily="18" charset="0"/>
                <a:cs typeface="Aptos" panose="020B0004020202020204" pitchFamily="34" charset="0"/>
              </a:rPr>
              <a:t>Важно: </a:t>
            </a:r>
            <a:r>
              <a:rPr lang="ru-RU" sz="1600" dirty="0">
                <a:ea typeface="Times New Roman" panose="02020603050405020304" pitchFamily="18" charset="0"/>
                <a:cs typeface="Aptos" panose="020B0004020202020204" pitchFamily="34" charset="0"/>
              </a:rPr>
              <a:t>даже самая защищенная система становится уязвимой, если пользователь сам инициирует перевод злоумышленнику</a:t>
            </a:r>
          </a:p>
        </p:txBody>
      </p:sp>
      <p:pic>
        <p:nvPicPr>
          <p:cNvPr id="8" name="Рисунок 7" descr="Изображение выглядит как снимок экрана, Прямоугольник, зеленый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8695766-31F5-49B4-087B-6AEA484F75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166" y="1316181"/>
            <a:ext cx="980313" cy="735937"/>
          </a:xfrm>
          <a:prstGeom prst="rect">
            <a:avLst/>
          </a:prstGeom>
        </p:spPr>
      </p:pic>
      <p:pic>
        <p:nvPicPr>
          <p:cNvPr id="10" name="Рисунок 9" descr="Изображение выглядит как Мобильный телефон, гаджет, снимок экрана, текс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D5D7427-DC71-C66C-EFEB-4F5C8B2044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6052" b="15283"/>
          <a:stretch>
            <a:fillRect/>
          </a:stretch>
        </p:blipFill>
        <p:spPr>
          <a:xfrm>
            <a:off x="6088691" y="1259595"/>
            <a:ext cx="1381146" cy="84911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C9D2D2C-5C57-A549-9ED8-1561CF18E34B}"/>
              </a:ext>
            </a:extLst>
          </p:cNvPr>
          <p:cNvSpPr/>
          <p:nvPr/>
        </p:nvSpPr>
        <p:spPr>
          <a:xfrm>
            <a:off x="306592" y="1275798"/>
            <a:ext cx="4246154" cy="163340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E1D53C6-052C-AB9C-00CB-43DAADD3A6FC}"/>
              </a:ext>
            </a:extLst>
          </p:cNvPr>
          <p:cNvSpPr/>
          <p:nvPr/>
        </p:nvSpPr>
        <p:spPr>
          <a:xfrm>
            <a:off x="4591255" y="1275798"/>
            <a:ext cx="4265408" cy="163340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 descr="Изображение выглядит как Графика, снимок экрана, графическая вставк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17113F7-78C3-4F99-96D1-17D3EB47C6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6802" y="3368990"/>
            <a:ext cx="787039" cy="476783"/>
          </a:xfrm>
          <a:prstGeom prst="rect">
            <a:avLst/>
          </a:prstGeom>
        </p:spPr>
      </p:pic>
      <p:pic>
        <p:nvPicPr>
          <p:cNvPr id="22" name="Рисунок 21" descr="Изображение выглядит как круг, Графика, снимок экрана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1879EFE-7757-D862-67E2-849D22890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605" y="4124905"/>
            <a:ext cx="535862" cy="535862"/>
          </a:xfrm>
          <a:prstGeom prst="rect">
            <a:avLst/>
          </a:prstGeom>
        </p:spPr>
      </p:pic>
      <p:sp>
        <p:nvSpPr>
          <p:cNvPr id="23" name="Объект 4">
            <a:extLst>
              <a:ext uri="{FF2B5EF4-FFF2-40B4-BE49-F238E27FC236}">
                <a16:creationId xmlns:a16="http://schemas.microsoft.com/office/drawing/2014/main" id="{C3EF59AF-5F72-7F5D-B49B-F72E0F70B0A7}"/>
              </a:ext>
            </a:extLst>
          </p:cNvPr>
          <p:cNvSpPr txBox="1">
            <a:spLocks/>
          </p:cNvSpPr>
          <p:nvPr/>
        </p:nvSpPr>
        <p:spPr>
          <a:xfrm>
            <a:off x="1456880" y="2994724"/>
            <a:ext cx="6616137" cy="6514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600" b="1" dirty="0">
                <a:solidFill>
                  <a:schemeClr val="accent1"/>
                </a:solidFill>
                <a:ea typeface="Times New Roman" panose="02020603050405020304" pitchFamily="18" charset="0"/>
                <a:cs typeface="Aptos" panose="020B0004020202020204" pitchFamily="34" charset="0"/>
              </a:rPr>
              <a:t>Преимущества:</a:t>
            </a:r>
            <a:endParaRPr lang="ru-RU" sz="1600" dirty="0">
              <a:ea typeface="Times New Roman" panose="02020603050405020304" pitchFamily="18" charset="0"/>
              <a:cs typeface="Aptos" panose="020B0004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FD65F1E-C929-E3C3-4635-2C095CDAE96E}"/>
              </a:ext>
            </a:extLst>
          </p:cNvPr>
          <p:cNvSpPr/>
          <p:nvPr/>
        </p:nvSpPr>
        <p:spPr>
          <a:xfrm>
            <a:off x="293913" y="2952199"/>
            <a:ext cx="8562749" cy="105253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956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A1D2F-B258-88B0-8B32-47262A5DB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17550A0-8278-07BB-E3CF-56797228A8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4DA0A225-36E6-3CD4-4FE5-E43A6A9B861B}"/>
              </a:ext>
            </a:extLst>
          </p:cNvPr>
          <p:cNvSpPr txBox="1">
            <a:spLocks/>
          </p:cNvSpPr>
          <p:nvPr/>
        </p:nvSpPr>
        <p:spPr>
          <a:xfrm>
            <a:off x="261435" y="1134685"/>
            <a:ext cx="8083779" cy="6429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5000"/>
              </a:lnSpc>
              <a:spcAft>
                <a:spcPts val="800"/>
              </a:spcAft>
              <a:buFontTx/>
              <a:buChar char="-"/>
            </a:pPr>
            <a:r>
              <a:rPr lang="ru-RU" sz="1400" b="1" dirty="0">
                <a:ea typeface="Times New Roman" panose="02020603050405020304" pitchFamily="18" charset="0"/>
                <a:cs typeface="Aptos" panose="020B0004020202020204" pitchFamily="34" charset="0"/>
              </a:rPr>
              <a:t>это третья форма национальной валюты,</a:t>
            </a:r>
            <a:r>
              <a:rPr lang="ru-RU" sz="1400" b="1" dirty="0">
                <a:ea typeface="Times New Roman" panose="02020603050405020304" pitchFamily="18" charset="0"/>
              </a:rPr>
              <a:t> уникальный цифровой код, выпускаемый и хранящийся на балансе Банка России</a:t>
            </a:r>
            <a:r>
              <a:rPr lang="ru-RU" sz="1400" b="1" dirty="0">
                <a:ea typeface="Times New Roman" panose="02020603050405020304" pitchFamily="18" charset="0"/>
                <a:cs typeface="Aptos" panose="020B0004020202020204" pitchFamily="34" charset="0"/>
              </a:rPr>
              <a:t> </a:t>
            </a: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4A49EC4D-2771-D5A7-A13B-CCFA5710DF71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ЦИФРОВАЯ ВАЛЮТА (ЦИФРОВОЙ РУБЛЬ)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6937C-E269-C296-EF88-C4DE9CF74686}"/>
              </a:ext>
            </a:extLst>
          </p:cNvPr>
          <p:cNvSpPr txBox="1"/>
          <p:nvPr/>
        </p:nvSpPr>
        <p:spPr>
          <a:xfrm>
            <a:off x="1137754" y="1835435"/>
            <a:ext cx="16381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Польза </a:t>
            </a:r>
            <a:br>
              <a:rPr lang="ru-RU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для граждан: </a:t>
            </a:r>
            <a:endParaRPr lang="ru-RU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15C032-345A-9CA9-3879-0784E59ED8FE}"/>
              </a:ext>
            </a:extLst>
          </p:cNvPr>
          <p:cNvSpPr txBox="1"/>
          <p:nvPr/>
        </p:nvSpPr>
        <p:spPr>
          <a:xfrm>
            <a:off x="3921563" y="1833501"/>
            <a:ext cx="23071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Польза </a:t>
            </a:r>
            <a:br>
              <a:rPr lang="ru-RU" b="1" dirty="0">
                <a:solidFill>
                  <a:schemeClr val="accent1"/>
                </a:solidFill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ru-RU" b="1" dirty="0">
                <a:solidFill>
                  <a:schemeClr val="accent1"/>
                </a:solidFill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для бизнеса:</a:t>
            </a:r>
            <a:endParaRPr lang="ru-RU" b="1" dirty="0">
              <a:solidFill>
                <a:schemeClr val="accent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051CA3-8E44-68F4-AD9A-F10F7C20B794}"/>
              </a:ext>
            </a:extLst>
          </p:cNvPr>
          <p:cNvSpPr txBox="1"/>
          <p:nvPr/>
        </p:nvSpPr>
        <p:spPr>
          <a:xfrm>
            <a:off x="6694612" y="1817708"/>
            <a:ext cx="25556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Польза </a:t>
            </a:r>
            <a:br>
              <a:rPr lang="ru-RU" b="1" dirty="0">
                <a:solidFill>
                  <a:schemeClr val="accent1"/>
                </a:solidFill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lang="ru-RU" b="1" dirty="0">
                <a:solidFill>
                  <a:schemeClr val="accent1"/>
                </a:solidFill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для государства:</a:t>
            </a:r>
            <a:endParaRPr lang="ru-RU" b="1" dirty="0">
              <a:solidFill>
                <a:schemeClr val="accent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Объект 4">
            <a:extLst>
              <a:ext uri="{FF2B5EF4-FFF2-40B4-BE49-F238E27FC236}">
                <a16:creationId xmlns:a16="http://schemas.microsoft.com/office/drawing/2014/main" id="{D7FB1B09-3C0D-72FB-7CD1-D2A8FBCC41DA}"/>
              </a:ext>
            </a:extLst>
          </p:cNvPr>
          <p:cNvSpPr txBox="1">
            <a:spLocks/>
          </p:cNvSpPr>
          <p:nvPr/>
        </p:nvSpPr>
        <p:spPr>
          <a:xfrm>
            <a:off x="306592" y="2432914"/>
            <a:ext cx="2883059" cy="12789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Доступ к цифровому кошельку через любой банк</a:t>
            </a:r>
          </a:p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Снижение издержек на переводы </a:t>
            </a:r>
          </a:p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Безопасность </a:t>
            </a:r>
          </a:p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Снижение кредитного риска</a:t>
            </a:r>
            <a:endParaRPr lang="ru-RU" sz="11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Объект 4">
            <a:extLst>
              <a:ext uri="{FF2B5EF4-FFF2-40B4-BE49-F238E27FC236}">
                <a16:creationId xmlns:a16="http://schemas.microsoft.com/office/drawing/2014/main" id="{9BEABACA-1715-2CF7-CDB1-224766B76785}"/>
              </a:ext>
            </a:extLst>
          </p:cNvPr>
          <p:cNvSpPr txBox="1">
            <a:spLocks/>
          </p:cNvSpPr>
          <p:nvPr/>
        </p:nvSpPr>
        <p:spPr>
          <a:xfrm>
            <a:off x="3238435" y="2432914"/>
            <a:ext cx="2712285" cy="12789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издержек на переводы</a:t>
            </a:r>
          </a:p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прозрачности</a:t>
            </a:r>
          </a:p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 за денежными потоками</a:t>
            </a:r>
          </a:p>
        </p:txBody>
      </p:sp>
      <p:sp>
        <p:nvSpPr>
          <p:cNvPr id="14" name="Объект 4">
            <a:extLst>
              <a:ext uri="{FF2B5EF4-FFF2-40B4-BE49-F238E27FC236}">
                <a16:creationId xmlns:a16="http://schemas.microsoft.com/office/drawing/2014/main" id="{C531D3D3-D193-8E77-7D2A-6ED653A09DE0}"/>
              </a:ext>
            </a:extLst>
          </p:cNvPr>
          <p:cNvSpPr txBox="1">
            <a:spLocks/>
          </p:cNvSpPr>
          <p:nvPr/>
        </p:nvSpPr>
        <p:spPr>
          <a:xfrm>
            <a:off x="6084293" y="2432914"/>
            <a:ext cx="2921908" cy="12789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333333"/>
                </a:solidFill>
                <a:ea typeface="Times New Roman" panose="02020603050405020304" pitchFamily="18" charset="0"/>
                <a:cs typeface="Noto Sans Symbols"/>
              </a:rPr>
              <a:t>Повышение эффективности бюджетного процесса</a:t>
            </a:r>
          </a:p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333333"/>
                </a:solidFill>
                <a:ea typeface="Times New Roman" panose="02020603050405020304" pitchFamily="18" charset="0"/>
                <a:cs typeface="Noto Sans Symbols"/>
              </a:rPr>
              <a:t>Борьба с мошенничеством</a:t>
            </a:r>
          </a:p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333333"/>
                </a:solidFill>
                <a:ea typeface="Times New Roman" panose="02020603050405020304" pitchFamily="18" charset="0"/>
                <a:cs typeface="Noto Sans Symbols"/>
              </a:rPr>
              <a:t>Ускорение межбюджетных трансфертов</a:t>
            </a:r>
          </a:p>
          <a:p>
            <a:pPr>
              <a:lnSpc>
                <a:spcPct val="115000"/>
              </a:lnSpc>
              <a:spcBef>
                <a:spcPts val="0"/>
              </a:spcBef>
              <a:buClr>
                <a:schemeClr val="accent1"/>
              </a:buClr>
            </a:pPr>
            <a:r>
              <a:rPr lang="ru-RU" sz="1100" dirty="0">
                <a:solidFill>
                  <a:srgbClr val="333333"/>
                </a:solidFill>
                <a:ea typeface="Times New Roman" panose="02020603050405020304" pitchFamily="18" charset="0"/>
                <a:cs typeface="Noto Sans Symbols"/>
              </a:rPr>
              <a:t>Экономия государственного бюджета</a:t>
            </a:r>
            <a:endParaRPr lang="ru-RU" sz="1100" dirty="0"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A93EEB-BAC6-2393-FE48-50D3AD047D1F}"/>
              </a:ext>
            </a:extLst>
          </p:cNvPr>
          <p:cNvSpPr txBox="1"/>
          <p:nvPr/>
        </p:nvSpPr>
        <p:spPr>
          <a:xfrm>
            <a:off x="1460157" y="3776948"/>
            <a:ext cx="23071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Проблема:</a:t>
            </a:r>
            <a:endParaRPr lang="ru-RU" b="1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бъект 4">
            <a:extLst>
              <a:ext uri="{FF2B5EF4-FFF2-40B4-BE49-F238E27FC236}">
                <a16:creationId xmlns:a16="http://schemas.microsoft.com/office/drawing/2014/main" id="{547258E2-8D44-11F5-9272-7D31B306E442}"/>
              </a:ext>
            </a:extLst>
          </p:cNvPr>
          <p:cNvSpPr txBox="1">
            <a:spLocks/>
          </p:cNvSpPr>
          <p:nvPr/>
        </p:nvSpPr>
        <p:spPr>
          <a:xfrm>
            <a:off x="1460157" y="4030381"/>
            <a:ext cx="7546044" cy="7955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приватность, потенциальный тотальный контроль транзакций, концентрация рисков в одной системе, сокращение объёма кредитных денег в экономике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E69BD83-043B-82AE-B523-B6CA3215A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69" y="3764942"/>
            <a:ext cx="1010488" cy="1010488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6CB232F-6936-AB26-C35E-7DCD11DB4A37}"/>
              </a:ext>
            </a:extLst>
          </p:cNvPr>
          <p:cNvSpPr/>
          <p:nvPr/>
        </p:nvSpPr>
        <p:spPr>
          <a:xfrm>
            <a:off x="306592" y="1777631"/>
            <a:ext cx="2809851" cy="186911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2229112-B824-4A47-2D3A-F2BD9CBF1918}"/>
              </a:ext>
            </a:extLst>
          </p:cNvPr>
          <p:cNvSpPr/>
          <p:nvPr/>
        </p:nvSpPr>
        <p:spPr>
          <a:xfrm>
            <a:off x="3189653" y="1777631"/>
            <a:ext cx="2809851" cy="186911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281BFCA-A364-00BC-FC5C-7B2C39BE836E}"/>
              </a:ext>
            </a:extLst>
          </p:cNvPr>
          <p:cNvSpPr/>
          <p:nvPr/>
        </p:nvSpPr>
        <p:spPr>
          <a:xfrm>
            <a:off x="6072714" y="1777631"/>
            <a:ext cx="2809851" cy="186911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417D987-CF50-49D7-5090-F53F7C8E3A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71979" y="1863561"/>
            <a:ext cx="465924" cy="45397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52CD9E4-2B9C-31AC-F640-57EF115F0B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81830" y="1885584"/>
            <a:ext cx="403666" cy="45323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08D5142-4BCB-6B3F-E6B7-301A2CC3CF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6682" y="1876910"/>
            <a:ext cx="418452" cy="46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84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06133-4B43-B584-319E-500802226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E6EC374-3625-E19A-0CED-47160DDD17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C82EC7FF-0853-91DE-8328-DBE4109314E1}"/>
              </a:ext>
            </a:extLst>
          </p:cNvPr>
          <p:cNvSpPr txBox="1">
            <a:spLocks/>
          </p:cNvSpPr>
          <p:nvPr/>
        </p:nvSpPr>
        <p:spPr>
          <a:xfrm>
            <a:off x="261435" y="1134685"/>
            <a:ext cx="8380426" cy="6352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это виртуальный счёт, на котором хранятся деньги в электронном виде,  доступ осуществляется через сайт или мобильное приложение  </a:t>
            </a:r>
            <a:endParaRPr lang="ru-RU" sz="1400" b="1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363923C8-3A55-0BC3-A11F-DA06311444C4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ЭЛЕКТРОННЫЙ КОШЕЛЁК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E0D083-3D46-D2AD-0218-AFE9B734B85A}"/>
              </a:ext>
            </a:extLst>
          </p:cNvPr>
          <p:cNvSpPr txBox="1"/>
          <p:nvPr/>
        </p:nvSpPr>
        <p:spPr>
          <a:xfrm>
            <a:off x="862810" y="3732138"/>
            <a:ext cx="1550587" cy="30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Анонимный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E41A16-3C30-9CFF-D871-5F7DDBDF77C7}"/>
              </a:ext>
            </a:extLst>
          </p:cNvPr>
          <p:cNvSpPr txBox="1"/>
          <p:nvPr/>
        </p:nvSpPr>
        <p:spPr>
          <a:xfrm>
            <a:off x="4044347" y="3732733"/>
            <a:ext cx="1145057" cy="30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Именной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073C3B-97E7-A2E9-5162-81F9754C8CB5}"/>
              </a:ext>
            </a:extLst>
          </p:cNvPr>
          <p:cNvSpPr txBox="1"/>
          <p:nvPr/>
        </p:nvSpPr>
        <p:spPr>
          <a:xfrm>
            <a:off x="6387775" y="3732138"/>
            <a:ext cx="2361487" cy="30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Идентифицированный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81014A-5293-B50C-8ADF-A1BBDDFA8BCB}"/>
              </a:ext>
            </a:extLst>
          </p:cNvPr>
          <p:cNvSpPr txBox="1"/>
          <p:nvPr/>
        </p:nvSpPr>
        <p:spPr>
          <a:xfrm>
            <a:off x="1105726" y="1899376"/>
            <a:ext cx="3709413" cy="814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b="1" dirty="0">
                <a:solidFill>
                  <a:schemeClr val="accent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Контроль: </a:t>
            </a:r>
            <a:br>
              <a:rPr lang="ru-RU" b="1" dirty="0">
                <a:solidFill>
                  <a:schemeClr val="accent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Федеральный закон №161-ФЗ </a:t>
            </a:r>
            <a:b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«О национальной платёжной системе»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54DF7C-9105-F7A5-65CA-B78610C677D2}"/>
              </a:ext>
            </a:extLst>
          </p:cNvPr>
          <p:cNvSpPr txBox="1"/>
          <p:nvPr/>
        </p:nvSpPr>
        <p:spPr>
          <a:xfrm>
            <a:off x="5607256" y="1865723"/>
            <a:ext cx="3249407" cy="814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Преимущества: </a:t>
            </a:r>
            <a:br>
              <a:rPr lang="ru-RU" b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упрощенная регистрация и быстрый доступ к платежам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1C7504-D411-D3CA-5BA3-B2EFCA4FF576}"/>
              </a:ext>
            </a:extLst>
          </p:cNvPr>
          <p:cNvSpPr txBox="1"/>
          <p:nvPr/>
        </p:nvSpPr>
        <p:spPr>
          <a:xfrm>
            <a:off x="4092152" y="2999846"/>
            <a:ext cx="959696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ВИДЫ: </a:t>
            </a:r>
            <a:endParaRPr lang="ru-RU" sz="1400" b="1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F93892-2474-AF59-CF73-42AA142B36DB}"/>
              </a:ext>
            </a:extLst>
          </p:cNvPr>
          <p:cNvSpPr txBox="1"/>
          <p:nvPr/>
        </p:nvSpPr>
        <p:spPr>
          <a:xfrm>
            <a:off x="1638104" y="4277448"/>
            <a:ext cx="5867793" cy="320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b="1" dirty="0">
                <a:solidFill>
                  <a:schemeClr val="accent3"/>
                </a:solidFill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Но: </a:t>
            </a:r>
            <a:r>
              <a:rPr lang="ru-RU" dirty="0"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Упрощенные процедуры идентификации – источник риска! </a:t>
            </a:r>
          </a:p>
        </p:txBody>
      </p:sp>
      <p:pic>
        <p:nvPicPr>
          <p:cNvPr id="18" name="Рисунок 17" descr="Изображение выглядит как Графика, снимок экрана, графическая вставк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6C7DAA9-219C-A592-BBA1-031EBC2B5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416" y="1999468"/>
            <a:ext cx="787039" cy="476783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BB6BBB5-A8D5-EBF3-B02B-C11D9F4CC40A}"/>
              </a:ext>
            </a:extLst>
          </p:cNvPr>
          <p:cNvSpPr/>
          <p:nvPr/>
        </p:nvSpPr>
        <p:spPr>
          <a:xfrm>
            <a:off x="306592" y="1816082"/>
            <a:ext cx="4246154" cy="95635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C742016-623E-2609-123B-6A6CBFF226C9}"/>
              </a:ext>
            </a:extLst>
          </p:cNvPr>
          <p:cNvSpPr/>
          <p:nvPr/>
        </p:nvSpPr>
        <p:spPr>
          <a:xfrm>
            <a:off x="4591255" y="1816082"/>
            <a:ext cx="4265408" cy="95635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3C7B8C5-BBD1-376C-8902-166117CEB5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3609" y="1972007"/>
            <a:ext cx="866052" cy="866052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65F63F7-CA07-A88C-C2CD-BC9796C2CA04}"/>
              </a:ext>
            </a:extLst>
          </p:cNvPr>
          <p:cNvSpPr/>
          <p:nvPr/>
        </p:nvSpPr>
        <p:spPr>
          <a:xfrm>
            <a:off x="6086227" y="3685972"/>
            <a:ext cx="2796337" cy="4012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E4A3F28-A74A-6D22-6B2E-5C4A8E6564A3}"/>
              </a:ext>
            </a:extLst>
          </p:cNvPr>
          <p:cNvSpPr/>
          <p:nvPr/>
        </p:nvSpPr>
        <p:spPr>
          <a:xfrm>
            <a:off x="3184765" y="3685972"/>
            <a:ext cx="2796337" cy="4012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28E77C11-9525-B9CB-6CF3-A0CD38C060D0}"/>
              </a:ext>
            </a:extLst>
          </p:cNvPr>
          <p:cNvSpPr/>
          <p:nvPr/>
        </p:nvSpPr>
        <p:spPr>
          <a:xfrm>
            <a:off x="300888" y="3685972"/>
            <a:ext cx="2796337" cy="4012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32B9DE7-8561-FACE-AAA1-7F3EF767776A}"/>
              </a:ext>
            </a:extLst>
          </p:cNvPr>
          <p:cNvSpPr/>
          <p:nvPr/>
        </p:nvSpPr>
        <p:spPr>
          <a:xfrm>
            <a:off x="3930162" y="2982471"/>
            <a:ext cx="1259242" cy="4012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Соединительная линия уступом 29">
            <a:extLst>
              <a:ext uri="{FF2B5EF4-FFF2-40B4-BE49-F238E27FC236}">
                <a16:creationId xmlns:a16="http://schemas.microsoft.com/office/drawing/2014/main" id="{74ACE090-FE80-A40F-AB31-A8AF5B202FBA}"/>
              </a:ext>
            </a:extLst>
          </p:cNvPr>
          <p:cNvCxnSpPr>
            <a:stCxn id="28" idx="3"/>
            <a:endCxn id="25" idx="0"/>
          </p:cNvCxnSpPr>
          <p:nvPr/>
        </p:nvCxnSpPr>
        <p:spPr>
          <a:xfrm>
            <a:off x="5189404" y="3183104"/>
            <a:ext cx="2294992" cy="502868"/>
          </a:xfrm>
          <a:prstGeom prst="bentConnector2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31">
            <a:extLst>
              <a:ext uri="{FF2B5EF4-FFF2-40B4-BE49-F238E27FC236}">
                <a16:creationId xmlns:a16="http://schemas.microsoft.com/office/drawing/2014/main" id="{B6A3278A-2A61-7236-DD22-D46EE5826492}"/>
              </a:ext>
            </a:extLst>
          </p:cNvPr>
          <p:cNvCxnSpPr>
            <a:stCxn id="28" idx="2"/>
            <a:endCxn id="26" idx="0"/>
          </p:cNvCxnSpPr>
          <p:nvPr/>
        </p:nvCxnSpPr>
        <p:spPr>
          <a:xfrm rot="16200000" flipH="1">
            <a:off x="4420240" y="3523278"/>
            <a:ext cx="302236" cy="23151"/>
          </a:xfrm>
          <a:prstGeom prst="bentConnector3">
            <a:avLst>
              <a:gd name="adj1" fmla="val 99482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>
            <a:extLst>
              <a:ext uri="{FF2B5EF4-FFF2-40B4-BE49-F238E27FC236}">
                <a16:creationId xmlns:a16="http://schemas.microsoft.com/office/drawing/2014/main" id="{FFE1103F-DD3F-BAE7-9870-91DA9D73C47C}"/>
              </a:ext>
            </a:extLst>
          </p:cNvPr>
          <p:cNvCxnSpPr>
            <a:stCxn id="28" idx="1"/>
            <a:endCxn id="27" idx="0"/>
          </p:cNvCxnSpPr>
          <p:nvPr/>
        </p:nvCxnSpPr>
        <p:spPr>
          <a:xfrm rot="10800000" flipV="1">
            <a:off x="1699058" y="3183104"/>
            <a:ext cx="2231105" cy="502868"/>
          </a:xfrm>
          <a:prstGeom prst="bentConnector2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742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FB568-D408-8748-9F5E-448D96530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B3E44AE-5E15-E5B8-AD81-BB617126210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615BAB6A-4A5B-44B7-83DF-165EF1418E0B}"/>
              </a:ext>
            </a:extLst>
          </p:cNvPr>
          <p:cNvSpPr txBox="1">
            <a:spLocks/>
          </p:cNvSpPr>
          <p:nvPr/>
        </p:nvSpPr>
        <p:spPr>
          <a:xfrm>
            <a:off x="261435" y="1134686"/>
            <a:ext cx="8380426" cy="3959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это децентрализованные цифровые активы, основанные на технологии блокчейн</a:t>
            </a:r>
            <a:endParaRPr lang="ru-RU" sz="1400" b="1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E6D7BBBA-5767-DCF6-98EA-C44899CB7150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КРИПТОВАЛЮТА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FF0F74-6E90-1D1D-3BED-41167C3121D1}"/>
              </a:ext>
            </a:extLst>
          </p:cNvPr>
          <p:cNvSpPr txBox="1"/>
          <p:nvPr/>
        </p:nvSpPr>
        <p:spPr>
          <a:xfrm>
            <a:off x="261435" y="1443383"/>
            <a:ext cx="8380426" cy="821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России: 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запрет на использование криптовалют для оплаты товаров и услуг внутри страны </a:t>
            </a:r>
            <a:b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(ФЗ от 31 июля 2020 года №259-ФЗ «О цифровых финансовых </a:t>
            </a:r>
            <a:r>
              <a:rPr lang="ru-RU" dirty="0">
                <a:solidFill>
                  <a:srgbClr val="333333"/>
                </a:solidFill>
                <a:highlight>
                  <a:srgbClr val="FFFFFF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активах, цифровой валюте </a:t>
            </a:r>
            <a:br>
              <a:rPr lang="ru-RU" dirty="0">
                <a:solidFill>
                  <a:srgbClr val="333333"/>
                </a:solidFill>
                <a:highlight>
                  <a:srgbClr val="FFFFFF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333333"/>
                </a:solidFill>
                <a:highlight>
                  <a:srgbClr val="FFFFFF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о внесении изменений в отдельные законодательные акты Российской Федерации»)</a:t>
            </a:r>
            <a:endParaRPr lang="ru-RU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CE6021-99B8-69A6-6B27-C2E081593201}"/>
              </a:ext>
            </a:extLst>
          </p:cNvPr>
          <p:cNvSpPr txBox="1"/>
          <p:nvPr/>
        </p:nvSpPr>
        <p:spPr>
          <a:xfrm>
            <a:off x="783317" y="2436095"/>
            <a:ext cx="3751802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Особенности криптовалют: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0BD8A1-170E-05C5-7B76-81D8BB3E2A96}"/>
              </a:ext>
            </a:extLst>
          </p:cNvPr>
          <p:cNvSpPr txBox="1"/>
          <p:nvPr/>
        </p:nvSpPr>
        <p:spPr>
          <a:xfrm>
            <a:off x="5207781" y="2436095"/>
            <a:ext cx="2665203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Риски: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F90C48-7166-7E19-3513-346B9FFCCB13}"/>
              </a:ext>
            </a:extLst>
          </p:cNvPr>
          <p:cNvSpPr txBox="1"/>
          <p:nvPr/>
        </p:nvSpPr>
        <p:spPr>
          <a:xfrm>
            <a:off x="492791" y="2907158"/>
            <a:ext cx="3603634" cy="923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отсутствие централизованного контроля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необратимость транзакций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повышенная ответственность пользователя за сохранность средств </a:t>
            </a:r>
            <a:endParaRPr lang="ru-RU" sz="1200" dirty="0"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202862-B8B0-C0D9-26BE-74F8537B5FC4}"/>
              </a:ext>
            </a:extLst>
          </p:cNvPr>
          <p:cNvSpPr txBox="1"/>
          <p:nvPr/>
        </p:nvSpPr>
        <p:spPr>
          <a:xfrm>
            <a:off x="4904538" y="2907158"/>
            <a:ext cx="3603634" cy="712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безвозвратная потеря средств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мошенничество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высокая волатильность</a:t>
            </a:r>
            <a:endParaRPr lang="ru-RU" sz="12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CA5FC5-DC3C-32BA-67A4-036CDE43A390}"/>
              </a:ext>
            </a:extLst>
          </p:cNvPr>
          <p:cNvSpPr txBox="1"/>
          <p:nvPr/>
        </p:nvSpPr>
        <p:spPr>
          <a:xfrm>
            <a:off x="2659218" y="4193040"/>
            <a:ext cx="42353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Важно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отсутствие государственных гарантий</a:t>
            </a:r>
          </a:p>
        </p:txBody>
      </p:sp>
      <p:pic>
        <p:nvPicPr>
          <p:cNvPr id="15" name="Рисунок 14" descr="Изображение выглядит как круг, Графика, снимок экрана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BC3FABA-24F3-E0E2-35CD-EAE18CDBBF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085" y="4110738"/>
            <a:ext cx="535862" cy="535862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80706A3-6621-3173-0668-2A6AF63A2611}"/>
              </a:ext>
            </a:extLst>
          </p:cNvPr>
          <p:cNvSpPr/>
          <p:nvPr/>
        </p:nvSpPr>
        <p:spPr>
          <a:xfrm>
            <a:off x="306591" y="2341051"/>
            <a:ext cx="4146537" cy="166776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5A554C4-990E-8592-4754-98469DD2EE12}"/>
              </a:ext>
            </a:extLst>
          </p:cNvPr>
          <p:cNvSpPr/>
          <p:nvPr/>
        </p:nvSpPr>
        <p:spPr>
          <a:xfrm>
            <a:off x="4569612" y="2341051"/>
            <a:ext cx="4273487" cy="166776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Изображение выглядит как символ, Графика, Шрифт, круг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05DD311-5E87-2A11-DECA-1EDF1E0A2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6356" y="2428298"/>
            <a:ext cx="423183" cy="423183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снимок экрана, символ, Красочность, Графи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466A8AB-D643-8445-2199-35678F287B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842" y="2442604"/>
            <a:ext cx="382475" cy="30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10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11FC2-0BD1-09B3-0DC3-0D95484AE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2976272-F350-3DE8-5092-EE00813AC8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17E3F3C5-F201-1EBF-1959-D762AD30B0C6}"/>
              </a:ext>
            </a:extLst>
          </p:cNvPr>
          <p:cNvSpPr txBox="1">
            <a:spLocks/>
          </p:cNvSpPr>
          <p:nvPr/>
        </p:nvSpPr>
        <p:spPr>
          <a:xfrm>
            <a:off x="261435" y="1134685"/>
            <a:ext cx="8380426" cy="7955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особая форма цифровых активов, существующая в рамках онлайн-игр и игровых платформ, которая может зарабатываться в игре или покупаться за реальные деньги</a:t>
            </a: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EACA4E18-4C4D-CD9C-EA86-14D8F867A371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ВИРТУАЛЬНАЯ ИГРОВАЯ ВАЛЮТА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51DB59-8B93-2031-5B30-9F86E1E48FC7}"/>
              </a:ext>
            </a:extLst>
          </p:cNvPr>
          <p:cNvSpPr txBox="1"/>
          <p:nvPr/>
        </p:nvSpPr>
        <p:spPr>
          <a:xfrm>
            <a:off x="1097930" y="2137611"/>
            <a:ext cx="7543931" cy="536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chemeClr val="accent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Важно: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пользователь не владеет валютой, а только использует её по правилам платформы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0EF938-E28E-03AA-72B8-C66D0221042B}"/>
              </a:ext>
            </a:extLst>
          </p:cNvPr>
          <p:cNvSpPr txBox="1"/>
          <p:nvPr/>
        </p:nvSpPr>
        <p:spPr>
          <a:xfrm>
            <a:off x="1100697" y="3013100"/>
            <a:ext cx="6701902" cy="11002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вторичных рынках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виртуальные активы приобретают денежную оценку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массовых многопользовательских играх и платформах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с пользовательским контентом появляются полноценные внутриигровые экономики</a:t>
            </a:r>
            <a:endParaRPr lang="ru-RU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 descr="Изображение выглядит как круг, Графика, снимок экрана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43BF6F4-F853-723E-399E-213FD968C1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605" y="2154115"/>
            <a:ext cx="535862" cy="535862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снимок экрана, текст, диаграмм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3969642-A054-4E68-3558-591756A2F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35" y="3272896"/>
            <a:ext cx="746246" cy="60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691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DA7B9-1427-86FC-ADF3-37DF76E88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A07F0E0-7C46-6B93-64B9-36017E5918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1B70BD88-0CD2-5F46-87ED-2871C9071EE9}"/>
              </a:ext>
            </a:extLst>
          </p:cNvPr>
          <p:cNvSpPr txBox="1">
            <a:spLocks/>
          </p:cNvSpPr>
          <p:nvPr/>
        </p:nvSpPr>
        <p:spPr>
          <a:xfrm>
            <a:off x="261435" y="1134685"/>
            <a:ext cx="8380426" cy="8894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buNone/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это совокупность противоправных действий, направленных на незаконное завладение финансовыми средствами или конфиденциальной информацией пользователей посредством обмана и злоупотребления доверием</a:t>
            </a:r>
            <a:endParaRPr lang="ru-RU" sz="1400" b="1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016B0269-9FD0-61C6-D216-AFF5B8B2DC1A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УГРОЗЫ: МОШЕННИЧЕСТВО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7CA41D-015A-8C87-0C40-F06314FAF92E}"/>
              </a:ext>
            </a:extLst>
          </p:cNvPr>
          <p:cNvSpPr txBox="1"/>
          <p:nvPr/>
        </p:nvSpPr>
        <p:spPr>
          <a:xfrm>
            <a:off x="554512" y="2176415"/>
            <a:ext cx="1565947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Особенность: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C18013-1514-882F-5DC2-107E2E748362}"/>
              </a:ext>
            </a:extLst>
          </p:cNvPr>
          <p:cNvSpPr txBox="1"/>
          <p:nvPr/>
        </p:nvSpPr>
        <p:spPr>
          <a:xfrm>
            <a:off x="376140" y="2537133"/>
            <a:ext cx="2449610" cy="1062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сочетает технические инструменты с методами социальной инженерии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D71B05-57DA-69C3-6826-2219320B3100}"/>
              </a:ext>
            </a:extLst>
          </p:cNvPr>
          <p:cNvSpPr txBox="1"/>
          <p:nvPr/>
        </p:nvSpPr>
        <p:spPr>
          <a:xfrm>
            <a:off x="3482671" y="2176415"/>
            <a:ext cx="1565947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Механизмы: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0EFE24-0194-1267-C9B9-71D19FA2A6EF}"/>
              </a:ext>
            </a:extLst>
          </p:cNvPr>
          <p:cNvSpPr txBox="1"/>
          <p:nvPr/>
        </p:nvSpPr>
        <p:spPr>
          <a:xfrm>
            <a:off x="3232552" y="2533939"/>
            <a:ext cx="2534135" cy="1062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вызывают у жертвы страх, панику из-за срочности, доверия или жадности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A1C380-C8B5-713D-297C-CB777499B5F1}"/>
              </a:ext>
            </a:extLst>
          </p:cNvPr>
          <p:cNvSpPr txBox="1"/>
          <p:nvPr/>
        </p:nvSpPr>
        <p:spPr>
          <a:xfrm>
            <a:off x="6250097" y="2176415"/>
            <a:ext cx="1565947" cy="306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Риски: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9088A2-CC41-CF62-2DC1-994854EBDB21}"/>
              </a:ext>
            </a:extLst>
          </p:cNvPr>
          <p:cNvSpPr txBox="1"/>
          <p:nvPr/>
        </p:nvSpPr>
        <p:spPr>
          <a:xfrm>
            <a:off x="6097673" y="2537133"/>
            <a:ext cx="2693729" cy="1228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финансовые потери 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подрыв доверия к цифровым финансовым инструментам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психологический ущерб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A89554-9B7A-4950-D944-DFD14481CA63}"/>
              </a:ext>
            </a:extLst>
          </p:cNvPr>
          <p:cNvSpPr txBox="1"/>
          <p:nvPr/>
        </p:nvSpPr>
        <p:spPr>
          <a:xfrm>
            <a:off x="1337485" y="4287626"/>
            <a:ext cx="7382761" cy="306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Современные мошеннические схемы адаптируются под конкретную аудиторию</a:t>
            </a:r>
            <a:endParaRPr lang="ru-RU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4E92D8C-83B9-F764-D8F2-1BB8995CBF6D}"/>
              </a:ext>
            </a:extLst>
          </p:cNvPr>
          <p:cNvSpPr/>
          <p:nvPr/>
        </p:nvSpPr>
        <p:spPr>
          <a:xfrm>
            <a:off x="3109138" y="2097527"/>
            <a:ext cx="2763180" cy="201483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Изображение выглядит как круг, шестерня, творческий подход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E099CCE-4750-D965-DA82-6F7849E0E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390" y="2203904"/>
            <a:ext cx="281624" cy="281624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71F9EA7-4052-B642-64DB-E02FF060ABD9}"/>
              </a:ext>
            </a:extLst>
          </p:cNvPr>
          <p:cNvSpPr/>
          <p:nvPr/>
        </p:nvSpPr>
        <p:spPr>
          <a:xfrm>
            <a:off x="5965549" y="2097527"/>
            <a:ext cx="2763180" cy="201483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66F9832-8337-307B-A391-565D1046E796}"/>
              </a:ext>
            </a:extLst>
          </p:cNvPr>
          <p:cNvSpPr/>
          <p:nvPr/>
        </p:nvSpPr>
        <p:spPr>
          <a:xfrm>
            <a:off x="261435" y="2097527"/>
            <a:ext cx="2763180" cy="201483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Изображение выглядит как символ, Графика, Шрифт, круг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928F209-4E15-02BA-CF15-0665AB8A3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322" y="2210860"/>
            <a:ext cx="231759" cy="231759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снимок экрана, символ, Красочность, Графи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799EC42-AA4B-FAA1-2910-51201AB505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917" y="2236260"/>
            <a:ext cx="284144" cy="227315"/>
          </a:xfrm>
          <a:prstGeom prst="rect">
            <a:avLst/>
          </a:prstGeom>
        </p:spPr>
      </p:pic>
      <p:pic>
        <p:nvPicPr>
          <p:cNvPr id="21" name="Рисунок 20" descr="Изображение выглядит как круг, Графика, снимок экрана, Красочност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9332B55-AE29-6959-4B41-D48CA3FB38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170" y="4239467"/>
            <a:ext cx="430625" cy="43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92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49A55-4D1B-0F5D-4E00-4CEB64B6F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6BA5D58-B89D-3152-485F-F1E8BF3BA40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6CB4B4D-7CA3-9044-876B-883B54F8677D}" type="slidenum">
              <a:rPr lang="ru-RU" b="1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4">
            <a:extLst>
              <a:ext uri="{FF2B5EF4-FFF2-40B4-BE49-F238E27FC236}">
                <a16:creationId xmlns:a16="http://schemas.microsoft.com/office/drawing/2014/main" id="{A5C503E7-D0B1-A8FC-ECF5-EFCE99A3019C}"/>
              </a:ext>
            </a:extLst>
          </p:cNvPr>
          <p:cNvSpPr txBox="1">
            <a:spLocks/>
          </p:cNvSpPr>
          <p:nvPr/>
        </p:nvSpPr>
        <p:spPr>
          <a:xfrm>
            <a:off x="261435" y="1134686"/>
            <a:ext cx="8380426" cy="6946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это метод получения конфиденциальной информации путем создания поддельных сайтов или сообщений, имитирующих легитимные сервисы</a:t>
            </a:r>
          </a:p>
        </p:txBody>
      </p:sp>
      <p:sp>
        <p:nvSpPr>
          <p:cNvPr id="6" name="Google Shape;133;p4">
            <a:extLst>
              <a:ext uri="{FF2B5EF4-FFF2-40B4-BE49-F238E27FC236}">
                <a16:creationId xmlns:a16="http://schemas.microsoft.com/office/drawing/2014/main" id="{D42A5CCE-0999-9E05-5702-ED14C9224F2B}"/>
              </a:ext>
            </a:extLst>
          </p:cNvPr>
          <p:cNvSpPr txBox="1"/>
          <p:nvPr/>
        </p:nvSpPr>
        <p:spPr>
          <a:xfrm>
            <a:off x="306592" y="866052"/>
            <a:ext cx="7051138" cy="334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rgbClr val="262626"/>
              </a:buClr>
              <a:buSzPts val="3600"/>
            </a:pP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УГРОЗЫ: ФИШИНГ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CAF0C3-7D6B-BBD3-A348-59ED7F1C0992}"/>
              </a:ext>
            </a:extLst>
          </p:cNvPr>
          <p:cNvSpPr txBox="1"/>
          <p:nvPr/>
        </p:nvSpPr>
        <p:spPr>
          <a:xfrm>
            <a:off x="749048" y="1962189"/>
            <a:ext cx="1565947" cy="320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Примеры: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A47ADD-6AE4-C4B3-5DF6-5D19F5D17E9E}"/>
              </a:ext>
            </a:extLst>
          </p:cNvPr>
          <p:cNvSpPr txBox="1"/>
          <p:nvPr/>
        </p:nvSpPr>
        <p:spPr>
          <a:xfrm>
            <a:off x="456257" y="2321942"/>
            <a:ext cx="3717476" cy="113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доменные имена, отличающиеся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одной-двумя буквами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внедрение SSL-сертификатов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копирование дизайна, структуры и функциональности интерфейса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2810C2-55B2-D3B9-DDC5-B52B47E80E45}"/>
              </a:ext>
            </a:extLst>
          </p:cNvPr>
          <p:cNvSpPr txBox="1"/>
          <p:nvPr/>
        </p:nvSpPr>
        <p:spPr>
          <a:xfrm>
            <a:off x="4994694" y="1982031"/>
            <a:ext cx="1565947" cy="306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Риски: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0AB58A-95C5-5F59-8D83-D5CA94DE8EE6}"/>
              </a:ext>
            </a:extLst>
          </p:cNvPr>
          <p:cNvSpPr txBox="1"/>
          <p:nvPr/>
        </p:nvSpPr>
        <p:spPr>
          <a:xfrm>
            <a:off x="4714950" y="2321942"/>
            <a:ext cx="3819695" cy="1136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хищение денежных средств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компрометация учетных записей 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утечка персональных данных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возможность последующих атак </a:t>
            </a:r>
            <a:b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использованием полученной информации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4D77DB-47BD-8131-8C3A-0903355FC86B}"/>
              </a:ext>
            </a:extLst>
          </p:cNvPr>
          <p:cNvSpPr txBox="1"/>
          <p:nvPr/>
        </p:nvSpPr>
        <p:spPr>
          <a:xfrm>
            <a:off x="3206662" y="3847301"/>
            <a:ext cx="5809287" cy="567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генерирование текста под конкретную аудиторию/ создание убедительных видео- и аудиоматериалы/опасные QR-коды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0591433-C991-8F1A-80DA-B1553A2A1497}"/>
              </a:ext>
            </a:extLst>
          </p:cNvPr>
          <p:cNvSpPr/>
          <p:nvPr/>
        </p:nvSpPr>
        <p:spPr>
          <a:xfrm>
            <a:off x="306592" y="1896944"/>
            <a:ext cx="4146537" cy="166776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5C0C9C9-96A8-3786-2BCC-A2838E4E5264}"/>
              </a:ext>
            </a:extLst>
          </p:cNvPr>
          <p:cNvSpPr/>
          <p:nvPr/>
        </p:nvSpPr>
        <p:spPr>
          <a:xfrm>
            <a:off x="4569613" y="1896944"/>
            <a:ext cx="4273487" cy="166776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Изображение выглядит как символ, Графика, Шрифт, круг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C3D2A80-21F0-B9E0-F7F2-E2A9805BA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103" y="2002487"/>
            <a:ext cx="297591" cy="29759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10D475F-60FB-9D37-5F9E-25104AD024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0926" y="1982031"/>
            <a:ext cx="310281" cy="31028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D15A374-1427-DC0F-D0E4-61FCC2BB5BD0}"/>
              </a:ext>
            </a:extLst>
          </p:cNvPr>
          <p:cNvSpPr txBox="1"/>
          <p:nvPr/>
        </p:nvSpPr>
        <p:spPr>
          <a:xfrm>
            <a:off x="1139127" y="3971790"/>
            <a:ext cx="1400019" cy="318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Развитие ИИ</a:t>
            </a:r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8F30DC79-C2EF-D9FC-B4CE-D740684C9C64}"/>
              </a:ext>
            </a:extLst>
          </p:cNvPr>
          <p:cNvCxnSpPr>
            <a:cxnSpLocks/>
          </p:cNvCxnSpPr>
          <p:nvPr/>
        </p:nvCxnSpPr>
        <p:spPr>
          <a:xfrm>
            <a:off x="2539146" y="4131289"/>
            <a:ext cx="58893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 descr="Изображение выглядит как символ, Графика, Шрифт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450D4C2-D074-670D-621E-16086B7485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066" y="3875822"/>
            <a:ext cx="572352" cy="57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741160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Мои финансы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7172</TotalTime>
  <Words>1167</Words>
  <Application>Microsoft Office PowerPoint</Application>
  <PresentationFormat>Экран (16:9)</PresentationFormat>
  <Paragraphs>207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Proxima Nova Rg</vt:lpstr>
      <vt:lpstr>Helvetica Neue</vt:lpstr>
      <vt:lpstr>Helvetica Neue Light</vt:lpstr>
      <vt:lpstr>Times New Roman</vt:lpstr>
      <vt:lpstr>Proxima Nova</vt:lpstr>
      <vt:lpstr>Arial Black</vt:lpstr>
      <vt:lpstr>White</vt:lpstr>
      <vt:lpstr>Безопасность денег  в цифровой среде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начинающего инвестора</dc:title>
  <dc:creator>Екатерина Барак</dc:creator>
  <cp:lastModifiedBy>Воротникова Татьяна Александровна</cp:lastModifiedBy>
  <cp:revision>44</cp:revision>
  <dcterms:modified xsi:type="dcterms:W3CDTF">2026-04-20T14:00:50Z</dcterms:modified>
</cp:coreProperties>
</file>